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36"/>
  </p:notesMasterIdLst>
  <p:sldIdLst>
    <p:sldId id="256" r:id="rId2"/>
    <p:sldId id="260" r:id="rId3"/>
    <p:sldId id="261" r:id="rId4"/>
    <p:sldId id="258" r:id="rId5"/>
    <p:sldId id="262" r:id="rId6"/>
    <p:sldId id="257" r:id="rId7"/>
    <p:sldId id="259" r:id="rId8"/>
    <p:sldId id="264" r:id="rId9"/>
    <p:sldId id="269" r:id="rId10"/>
    <p:sldId id="275" r:id="rId11"/>
    <p:sldId id="266" r:id="rId12"/>
    <p:sldId id="276" r:id="rId13"/>
    <p:sldId id="272" r:id="rId14"/>
    <p:sldId id="274" r:id="rId15"/>
    <p:sldId id="273" r:id="rId16"/>
    <p:sldId id="278" r:id="rId17"/>
    <p:sldId id="280" r:id="rId18"/>
    <p:sldId id="279" r:id="rId19"/>
    <p:sldId id="267" r:id="rId20"/>
    <p:sldId id="268" r:id="rId21"/>
    <p:sldId id="271" r:id="rId22"/>
    <p:sldId id="270" r:id="rId23"/>
    <p:sldId id="282" r:id="rId24"/>
    <p:sldId id="285" r:id="rId25"/>
    <p:sldId id="284" r:id="rId26"/>
    <p:sldId id="287" r:id="rId27"/>
    <p:sldId id="286" r:id="rId28"/>
    <p:sldId id="283" r:id="rId29"/>
    <p:sldId id="289" r:id="rId30"/>
    <p:sldId id="288" r:id="rId31"/>
    <p:sldId id="292" r:id="rId32"/>
    <p:sldId id="290" r:id="rId33"/>
    <p:sldId id="291" r:id="rId34"/>
    <p:sldId id="281"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AA68BB-1F46-41B2-8145-B7D04CA8EADA}" type="datetimeFigureOut">
              <a:rPr lang="ru-RU" smtClean="0"/>
              <a:pPr/>
              <a:t>01.04.2020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C8C498-0152-4F42-AECC-44D415432B2D}"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464C361-E5A8-4934-AC22-1024A799FE17}" type="datetime1">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4F70B2E-8D41-4735-8309-C276BA3AECB2}" type="datetime1">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6053846-087B-46EB-B8B3-63D7F55961FC}" type="datetime1">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CA8377-419F-4DB3-BDC3-A184BEFC76FD}" type="datetime1">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0449EDB-DD2E-482A-A194-0CD1808F1845}" type="datetime1">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07CBB16-8D7B-46C0-9050-34676F1ADC42}" type="datetime1">
              <a:rPr lang="ru-RU" smtClean="0"/>
              <a:pPr/>
              <a:t>01.04.2020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B18C8C7-404C-4F51-8EF1-FB0C83C705E4}" type="datetime1">
              <a:rPr lang="ru-RU" smtClean="0"/>
              <a:pPr/>
              <a:t>01.04.2020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C0F1CF5-8B0A-45E6-8587-D597CCD8C728}" type="datetime1">
              <a:rPr lang="ru-RU" smtClean="0"/>
              <a:pPr/>
              <a:t>01.04.2020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F448F12-9791-46C6-B30F-273E7425A8DE}" type="datetime1">
              <a:rPr lang="ru-RU" smtClean="0"/>
              <a:pPr/>
              <a:t>01.04.2020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A40DD9E-455B-4B1E-8569-5DF800E0F9B9}" type="datetime1">
              <a:rPr lang="ru-RU" smtClean="0"/>
              <a:pPr/>
              <a:t>01.04.2020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7172763-F1B1-4318-8AB5-29F257EF3F83}" type="datetime1">
              <a:rPr lang="ru-RU" smtClean="0"/>
              <a:pPr/>
              <a:t>01.04.2020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A3C283-4821-4AFD-900B-41666EA00C55}" type="datetime1">
              <a:rPr lang="ru-RU" smtClean="0"/>
              <a:pPr/>
              <a:t>01.04.2020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ru.wikipedia.org/wiki/%D0%9F%D1%80%D0%B5%D0%B4%D1%81%D1%82%D0%B0%D0%B2%D0%B8%D1%82%D0%B5%D0%BB%D1%8C%D0%BD%D0%B0%D1%8F_%D0%B4%D0%B5%D0%BC%D0%BE%D0%BA%D1%80%D0%B0%D1%82%D0%B8%D1%8F" TargetMode="External"/><Relationship Id="rId2" Type="http://schemas.openxmlformats.org/officeDocument/2006/relationships/hyperlink" Target="https://ru.wikipedia.org/wiki/%D0%A0%D0%B0%D0%B7%D0%B2%D0%B8%D1%82%D1%8B%D0%B5_%D1%81%D1%82%D1%80%D0%B0%D0%BD%D1%8B" TargetMode="External"/><Relationship Id="rId1" Type="http://schemas.openxmlformats.org/officeDocument/2006/relationships/slideLayout" Target="../slideLayouts/slideLayout7.xml"/><Relationship Id="rId4" Type="http://schemas.openxmlformats.org/officeDocument/2006/relationships/hyperlink" Target="https://ru.wikipedia.org/wiki/%D0%A0%D1%8B%D0%BD%D0%BE%D1%87%D0%BD%D0%B0%D1%8F_%D1%8D%D0%BA%D0%BE%D0%BD%D0%BE%D0%BC%D0%B8%D0%BA%D0%B0"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357167"/>
            <a:ext cx="7958166" cy="1571635"/>
          </a:xfrm>
        </p:spPr>
        <p:txBody>
          <a:bodyPr>
            <a:normAutofit/>
          </a:bodyPr>
          <a:lstStyle/>
          <a:p>
            <a:r>
              <a:rPr lang="kk-KZ" sz="2400" b="1" dirty="0" smtClean="0">
                <a:latin typeface="Times New Roman" pitchFamily="18" charset="0"/>
                <a:cs typeface="Times New Roman" pitchFamily="18" charset="0"/>
              </a:rPr>
              <a:t>12 Дәріс. Мемлекеттің әлеуметтік қауіпсіздігін қамтамасыз етудің мемлекеттік жүйесі</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42910" y="1785926"/>
            <a:ext cx="8143932" cy="2428892"/>
          </a:xfrm>
        </p:spPr>
        <p:txBody>
          <a:bodyPr>
            <a:normAutofit lnSpcReduction="10000"/>
          </a:bodyPr>
          <a:lstStyle/>
          <a:p>
            <a:pPr marL="457200" indent="-457200" algn="l">
              <a:buFont typeface="+mj-lt"/>
              <a:buAutoNum type="arabicPeriod"/>
            </a:pPr>
            <a:r>
              <a:rPr lang="ru-RU" sz="2400" dirty="0" smtClean="0">
                <a:solidFill>
                  <a:schemeClr val="tx1"/>
                </a:solidFill>
                <a:latin typeface="Times New Roman" pitchFamily="18" charset="0"/>
                <a:cs typeface="Times New Roman" pitchFamily="18" charset="0"/>
              </a:rPr>
              <a:t>Понятие социальной безопасности в системе национальной безопасности РК</a:t>
            </a:r>
          </a:p>
          <a:p>
            <a:pPr marL="457200" indent="-457200" algn="l">
              <a:buFont typeface="+mj-lt"/>
              <a:buAutoNum type="arabicPeriod"/>
            </a:pPr>
            <a:r>
              <a:rPr lang="ru-RU" sz="2400" dirty="0" smtClean="0">
                <a:solidFill>
                  <a:schemeClr val="tx1"/>
                </a:solidFill>
                <a:latin typeface="Times New Roman" pitchFamily="18" charset="0"/>
                <a:cs typeface="Times New Roman" pitchFamily="18" charset="0"/>
              </a:rPr>
              <a:t>Современный уровень  социальной безопасности в РК</a:t>
            </a:r>
          </a:p>
          <a:p>
            <a:pPr marL="457200" indent="-457200" algn="l">
              <a:buFont typeface="+mj-lt"/>
              <a:buAutoNum type="arabicPeriod"/>
            </a:pPr>
            <a:r>
              <a:rPr lang="ru-RU" sz="2400" dirty="0" smtClean="0">
                <a:solidFill>
                  <a:schemeClr val="tx1"/>
                </a:solidFill>
                <a:latin typeface="Times New Roman" pitchFamily="18" charset="0"/>
                <a:cs typeface="Times New Roman" pitchFamily="18" charset="0"/>
              </a:rPr>
              <a:t>Угрозы социальной безопасности в РК</a:t>
            </a:r>
          </a:p>
          <a:p>
            <a:pPr marL="457200" indent="-457200" algn="l">
              <a:buFont typeface="+mj-lt"/>
              <a:buAutoNum type="arabicPeriod"/>
            </a:pPr>
            <a:r>
              <a:rPr lang="ru-RU" sz="2400" dirty="0" smtClean="0">
                <a:solidFill>
                  <a:schemeClr val="tx1"/>
                </a:solidFill>
                <a:latin typeface="Times New Roman" pitchFamily="18" charset="0"/>
                <a:cs typeface="Times New Roman" pitchFamily="18" charset="0"/>
              </a:rPr>
              <a:t>Обеспечение социальной безопасности как </a:t>
            </a:r>
            <a:r>
              <a:rPr lang="ru-RU" sz="2400" dirty="0" err="1" smtClean="0">
                <a:solidFill>
                  <a:schemeClr val="tx1"/>
                </a:solidFill>
                <a:latin typeface="Times New Roman" pitchFamily="18" charset="0"/>
                <a:cs typeface="Times New Roman" pitchFamily="18" charset="0"/>
              </a:rPr>
              <a:t>важнейщая</a:t>
            </a:r>
            <a:r>
              <a:rPr lang="ru-RU" sz="2400" dirty="0" smtClean="0">
                <a:solidFill>
                  <a:schemeClr val="tx1"/>
                </a:solidFill>
                <a:latin typeface="Times New Roman" pitchFamily="18" charset="0"/>
                <a:cs typeface="Times New Roman" pitchFamily="18" charset="0"/>
              </a:rPr>
              <a:t> функция государства</a:t>
            </a:r>
          </a:p>
          <a:p>
            <a:pPr algn="l"/>
            <a:endParaRPr lang="ru-RU" sz="24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908" y="214290"/>
            <a:ext cx="9286908" cy="6863417"/>
          </a:xfrm>
          <a:prstGeom prst="rect">
            <a:avLst/>
          </a:prstGeom>
        </p:spPr>
        <p:txBody>
          <a:bodyPr wrap="square">
            <a:spAutoFit/>
          </a:bodyPr>
          <a:lstStyle/>
          <a:p>
            <a:pPr marL="457200" indent="-457200"/>
            <a:r>
              <a:rPr lang="ru-RU" sz="2000" b="1" dirty="0" smtClean="0">
                <a:latin typeface="Times New Roman" pitchFamily="18" charset="0"/>
                <a:cs typeface="Times New Roman" pitchFamily="18" charset="0"/>
              </a:rPr>
              <a:t>                   2. Современный уровень  социальной безопасности в РК</a:t>
            </a:r>
          </a:p>
          <a:p>
            <a:pPr marL="457200" indent="-457200"/>
            <a:r>
              <a:rPr lang="ru-RU" sz="2000" dirty="0" smtClean="0">
                <a:latin typeface="Times New Roman" pitchFamily="18" charset="0"/>
                <a:cs typeface="Times New Roman" pitchFamily="18" charset="0"/>
              </a:rPr>
              <a:t>             В последние годы наблюдается возрождение интереса к идее о том, что экономический рост является недостаточным и неадекватным показателем прогресса общества. Приводится пример США, где за последние 50 лет ВВП увеличился в три раза, однако удовлетворенность жизнью осталась без изменений, а уровни депрессии и тревоги резко возросли. Исследователи приходят к выводу о том, что «настало время перенести акцент с измерения экономического производства на измерение благополучия людей». При этом наравне с термином «благополучие» синонимично используется такое понятие как «качество жизни». В то время как существует понимание того, что необходимо изучать благополучие (качество жизни) индивида и населения в целом, вопрос о том, как оно должно измеряться, остается нерешенным. Большинство исследователей сходятся во мнении, что благополучие (качество жизни) является многогранным понятием. Одним из подходов к измерению качества жизни является построение композитных индексов, объединяющих отдельные меры благополучия в единый сводный показатель. Примером такого индекса является Индекс социального прогресса, разработанный некоммерческой организацией </a:t>
            </a:r>
            <a:r>
              <a:rPr lang="ru-RU" sz="2000" dirty="0" err="1" smtClean="0">
                <a:latin typeface="Times New Roman" pitchFamily="18" charset="0"/>
                <a:cs typeface="Times New Roman" pitchFamily="18" charset="0"/>
              </a:rPr>
              <a:t>Social</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Progress</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Imperative</a:t>
            </a:r>
            <a:r>
              <a:rPr lang="ru-RU" sz="2000" dirty="0" smtClean="0">
                <a:latin typeface="Times New Roman" pitchFamily="18" charset="0"/>
                <a:cs typeface="Times New Roman" pitchFamily="18" charset="0"/>
              </a:rPr>
              <a:t> и впервые представленный руководителем организации, профессором Гарвардской школы бизнеса Майклом Портером в 2013 г. на шестом форуме министров ООН.</a:t>
            </a:r>
            <a:endParaRPr lang="ru-RU" sz="2000" b="1" dirty="0" smtClean="0">
              <a:latin typeface="Times New Roman" pitchFamily="18" charset="0"/>
              <a:cs typeface="Times New Roman" pitchFamily="18" charset="0"/>
            </a:endParaRPr>
          </a:p>
          <a:p>
            <a:pPr marL="457200" indent="-457200"/>
            <a:endParaRPr lang="ru-RU" sz="2000" b="1" dirty="0" smtClean="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4CF41B82-492F-4466-A13B-CD8103A35CC5}"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10</a:t>
            </a:fld>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501122" cy="6524863"/>
          </a:xfrm>
          <a:prstGeom prst="rect">
            <a:avLst/>
          </a:prstGeom>
        </p:spPr>
        <p:txBody>
          <a:bodyPr wrap="square">
            <a:spAutoFit/>
          </a:bodyPr>
          <a:lstStyle/>
          <a:p>
            <a:r>
              <a:rPr lang="ru-RU" sz="2000" dirty="0" smtClean="0">
                <a:solidFill>
                  <a:srgbClr val="000000"/>
                </a:solidFill>
                <a:latin typeface="Times New Roman" pitchFamily="18" charset="0"/>
                <a:cs typeface="Times New Roman" pitchFamily="18" charset="0"/>
              </a:rPr>
              <a:t>Основные критерии социальной безопасности и защиты населения определяются уровнем угроз. Для оценки существующих уровней угроз целесообразно использовать систему показателей </a:t>
            </a:r>
            <a:r>
              <a:rPr lang="ru-RU" sz="2000" dirty="0" err="1" smtClean="0">
                <a:solidFill>
                  <a:srgbClr val="000000"/>
                </a:solidFill>
                <a:latin typeface="Times New Roman" pitchFamily="18" charset="0"/>
                <a:cs typeface="Times New Roman" pitchFamily="18" charset="0"/>
              </a:rPr>
              <a:t>критериального</a:t>
            </a:r>
            <a:r>
              <a:rPr lang="ru-RU" sz="2000" dirty="0" smtClean="0">
                <a:solidFill>
                  <a:srgbClr val="000000"/>
                </a:solidFill>
                <a:latin typeface="Times New Roman" pitchFamily="18" charset="0"/>
                <a:cs typeface="Times New Roman" pitchFamily="18" charset="0"/>
              </a:rPr>
              <a:t> типа (индикативных), по величинам которых можно сделать заключение о состоянии рассматриваемых угроз. Предельными показателями нарастания опасных процессов, за которыми наступает эскалация разрушения и деградация, исходя из национального опыта и опыта зарубежных стран, являются:</a:t>
            </a:r>
          </a:p>
          <a:p>
            <a:pPr>
              <a:buFont typeface="Arial"/>
              <a:buChar char="•"/>
            </a:pPr>
            <a:r>
              <a:rPr lang="ru-RU" sz="2000" dirty="0" smtClean="0">
                <a:solidFill>
                  <a:srgbClr val="242424"/>
                </a:solidFill>
                <a:latin typeface="Times New Roman" pitchFamily="18" charset="0"/>
                <a:cs typeface="Times New Roman" pitchFamily="18" charset="0"/>
              </a:rPr>
              <a:t>- уровень падения промышленного производства – 30-40%;</a:t>
            </a:r>
          </a:p>
          <a:p>
            <a:pPr>
              <a:buFont typeface="Arial"/>
              <a:buChar char="•"/>
            </a:pPr>
            <a:r>
              <a:rPr lang="ru-RU" sz="2000" dirty="0" smtClean="0">
                <a:solidFill>
                  <a:srgbClr val="242424"/>
                </a:solidFill>
                <a:latin typeface="Times New Roman" pitchFamily="18" charset="0"/>
                <a:cs typeface="Times New Roman" pitchFamily="18" charset="0"/>
              </a:rPr>
              <a:t>- доля импортных продуктов питания – 30%;</a:t>
            </a:r>
          </a:p>
          <a:p>
            <a:pPr>
              <a:buFont typeface="Arial"/>
              <a:buChar char="•"/>
            </a:pPr>
            <a:r>
              <a:rPr lang="ru-RU" sz="2000" dirty="0" smtClean="0">
                <a:solidFill>
                  <a:srgbClr val="242424"/>
                </a:solidFill>
                <a:latin typeface="Times New Roman" pitchFamily="18" charset="0"/>
                <a:cs typeface="Times New Roman" pitchFamily="18" charset="0"/>
              </a:rPr>
              <a:t>- доля экспорта высокотехнологичной продукции – 10-15%;</a:t>
            </a:r>
          </a:p>
          <a:p>
            <a:pPr>
              <a:buFont typeface="Arial"/>
              <a:buChar char="•"/>
            </a:pPr>
            <a:r>
              <a:rPr lang="ru-RU" sz="2000" dirty="0" smtClean="0">
                <a:solidFill>
                  <a:srgbClr val="242424"/>
                </a:solidFill>
                <a:latin typeface="Times New Roman" pitchFamily="18" charset="0"/>
                <a:cs typeface="Times New Roman" pitchFamily="18" charset="0"/>
              </a:rPr>
              <a:t>- доля от валового продукта ассигнований на науку – 2%;</a:t>
            </a:r>
          </a:p>
          <a:p>
            <a:pPr>
              <a:buFont typeface="Arial"/>
              <a:buChar char="•"/>
            </a:pPr>
            <a:r>
              <a:rPr lang="ru-RU" sz="2000" dirty="0" smtClean="0">
                <a:solidFill>
                  <a:srgbClr val="242424"/>
                </a:solidFill>
                <a:latin typeface="Times New Roman" pitchFamily="18" charset="0"/>
                <a:cs typeface="Times New Roman" pitchFamily="18" charset="0"/>
              </a:rPr>
              <a:t>- соотношение доходов 10% самых богатых и 10% самых бедных групп населения – </a:t>
            </a:r>
          </a:p>
          <a:p>
            <a:pPr>
              <a:buFont typeface="Arial"/>
              <a:buChar char="•"/>
            </a:pPr>
            <a:r>
              <a:rPr lang="ru-RU" sz="2000" dirty="0" smtClean="0">
                <a:solidFill>
                  <a:srgbClr val="242424"/>
                </a:solidFill>
                <a:latin typeface="Times New Roman" pitchFamily="18" charset="0"/>
                <a:cs typeface="Times New Roman" pitchFamily="18" charset="0"/>
              </a:rPr>
              <a:t>- доля населения, живущего за порогом бедности, – 10%;</a:t>
            </a:r>
          </a:p>
          <a:p>
            <a:pPr>
              <a:buFont typeface="Arial"/>
              <a:buChar char="•"/>
            </a:pPr>
            <a:r>
              <a:rPr lang="ru-RU" sz="2000" dirty="0" smtClean="0">
                <a:solidFill>
                  <a:srgbClr val="242424"/>
                </a:solidFill>
                <a:latin typeface="Times New Roman" pitchFamily="18" charset="0"/>
                <a:cs typeface="Times New Roman" pitchFamily="18" charset="0"/>
              </a:rPr>
              <a:t>- соотношение минимальной и средней зарплаты – 1:3;</a:t>
            </a:r>
          </a:p>
          <a:p>
            <a:pPr>
              <a:buFont typeface="Arial"/>
              <a:buChar char="•"/>
            </a:pPr>
            <a:r>
              <a:rPr lang="ru-RU" sz="2000" dirty="0" smtClean="0">
                <a:solidFill>
                  <a:srgbClr val="242424"/>
                </a:solidFill>
                <a:latin typeface="Times New Roman" pitchFamily="18" charset="0"/>
                <a:cs typeface="Times New Roman" pitchFamily="18" charset="0"/>
              </a:rPr>
              <a:t>- уровень зарегистрированной и скрытой безработицы – 8-10%;</a:t>
            </a:r>
          </a:p>
          <a:p>
            <a:pPr>
              <a:buFont typeface="Arial"/>
              <a:buChar char="•"/>
            </a:pPr>
            <a:r>
              <a:rPr lang="ru-RU" sz="2000" dirty="0" smtClean="0">
                <a:solidFill>
                  <a:srgbClr val="242424"/>
                </a:solidFill>
                <a:latin typeface="Times New Roman" pitchFamily="18" charset="0"/>
                <a:cs typeface="Times New Roman" pitchFamily="18" charset="0"/>
              </a:rPr>
              <a:t>- ожидаемая продолжительность жизни населения – 65-70 лет;</a:t>
            </a:r>
          </a:p>
          <a:p>
            <a:pPr>
              <a:buFont typeface="Arial"/>
              <a:buChar char="•"/>
            </a:pPr>
            <a:r>
              <a:rPr lang="ru-RU" sz="2000" dirty="0" smtClean="0">
                <a:solidFill>
                  <a:srgbClr val="242424"/>
                </a:solidFill>
                <a:latin typeface="Times New Roman" pitchFamily="18" charset="0"/>
                <a:cs typeface="Times New Roman" pitchFamily="18" charset="0"/>
              </a:rPr>
              <a:t>- уровень преступности (количество преступлений на 100 тысяч человек населения) – 5-6 тысяч;</a:t>
            </a:r>
          </a:p>
          <a:p>
            <a:r>
              <a:rPr lang="ru-RU" dirty="0" smtClean="0">
                <a:solidFill>
                  <a:srgbClr val="000000"/>
                </a:solidFill>
                <a:latin typeface="Times New Roman" pitchFamily="18" charset="0"/>
                <a:cs typeface="Times New Roman" pitchFamily="18" charset="0"/>
              </a:rPr>
              <a:t>.</a:t>
            </a:r>
            <a:endParaRPr lang="ru-RU" dirty="0">
              <a:solidFill>
                <a:srgbClr val="000000"/>
              </a:solidFill>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74235706-31B2-4397-8F6F-77D26018F2B0}"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11</a:t>
            </a:fld>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1582341"/>
            <a:ext cx="8286808" cy="2123658"/>
          </a:xfrm>
          <a:prstGeom prst="rect">
            <a:avLst/>
          </a:prstGeom>
        </p:spPr>
        <p:txBody>
          <a:bodyPr wrap="square">
            <a:spAutoFit/>
          </a:bodyPr>
          <a:lstStyle/>
          <a:p>
            <a:r>
              <a:rPr lang="ru-RU" sz="2400" dirty="0" smtClean="0">
                <a:latin typeface="Times New Roman" pitchFamily="18" charset="0"/>
                <a:cs typeface="Times New Roman" pitchFamily="18" charset="0"/>
              </a:rPr>
              <a:t>По данным Комитета по статистике, в 2018 году ожидаемая продолжительность жизни составила – 73,15. По данным ООН, в 2019 этот показатель 73,22. Казахстан на 110 месте среди стран, оцениваемых в рейтинге.</a:t>
            </a:r>
            <a:r>
              <a:rPr lang="ru-RU" dirty="0" smtClean="0"/>
              <a:t/>
            </a:r>
            <a:br>
              <a:rPr lang="ru-RU" dirty="0" smtClean="0"/>
            </a:br>
            <a:r>
              <a:rPr lang="ru-RU" dirty="0" smtClean="0"/>
              <a:t/>
            </a:r>
            <a:br>
              <a:rPr lang="ru-RU" dirty="0" smtClean="0"/>
            </a:br>
            <a:endParaRPr lang="ru-RU" dirty="0"/>
          </a:p>
        </p:txBody>
      </p:sp>
      <p:sp>
        <p:nvSpPr>
          <p:cNvPr id="3" name="Дата 2"/>
          <p:cNvSpPr>
            <a:spLocks noGrp="1"/>
          </p:cNvSpPr>
          <p:nvPr>
            <p:ph type="dt" sz="half" idx="10"/>
          </p:nvPr>
        </p:nvSpPr>
        <p:spPr/>
        <p:txBody>
          <a:bodyPr/>
          <a:lstStyle/>
          <a:p>
            <a:fld id="{6DBE260A-D9B3-4EDC-AF59-71052B781F3F}"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12</a:t>
            </a:fld>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2590800" y="214291"/>
          <a:ext cx="3962400" cy="500065"/>
        </p:xfrm>
        <a:graphic>
          <a:graphicData uri="http://schemas.openxmlformats.org/drawingml/2006/table">
            <a:tbl>
              <a:tblPr/>
              <a:tblGrid>
                <a:gridCol w="3962400"/>
              </a:tblGrid>
              <a:tr h="500065">
                <a:tc>
                  <a:txBody>
                    <a:bodyPr/>
                    <a:lstStyle/>
                    <a:p>
                      <a:pPr algn="ctr">
                        <a:lnSpc>
                          <a:spcPct val="115000"/>
                        </a:lnSpc>
                        <a:spcAft>
                          <a:spcPts val="0"/>
                        </a:spcAft>
                      </a:pPr>
                      <a:r>
                        <a:rPr lang="ru-RU" sz="2000" b="1" dirty="0" smtClean="0">
                          <a:latin typeface="Times New Roman"/>
                          <a:ea typeface="Times New Roman"/>
                          <a:cs typeface="Times New Roman"/>
                        </a:rPr>
                        <a:t>Индекс социального прогресса</a:t>
                      </a:r>
                      <a:endParaRPr lang="ru-RU"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Таблица 5"/>
          <p:cNvGraphicFramePr>
            <a:graphicFrameLocks noGrp="1"/>
          </p:cNvGraphicFramePr>
          <p:nvPr/>
        </p:nvGraphicFramePr>
        <p:xfrm>
          <a:off x="357158" y="1071546"/>
          <a:ext cx="8429683" cy="5791923"/>
        </p:xfrm>
        <a:graphic>
          <a:graphicData uri="http://schemas.openxmlformats.org/drawingml/2006/table">
            <a:tbl>
              <a:tblPr/>
              <a:tblGrid>
                <a:gridCol w="3009877"/>
                <a:gridCol w="2630340"/>
                <a:gridCol w="2789466"/>
              </a:tblGrid>
              <a:tr h="614491">
                <a:tc>
                  <a:txBody>
                    <a:bodyPr/>
                    <a:lstStyle/>
                    <a:p>
                      <a:pPr algn="ctr">
                        <a:lnSpc>
                          <a:spcPct val="115000"/>
                        </a:lnSpc>
                        <a:spcAft>
                          <a:spcPts val="0"/>
                        </a:spcAft>
                      </a:pPr>
                      <a:r>
                        <a:rPr lang="ru-RU" sz="1600" b="1" dirty="0">
                          <a:latin typeface="Times New Roman"/>
                          <a:ea typeface="Times New Roman"/>
                          <a:cs typeface="Times New Roman"/>
                        </a:rPr>
                        <a:t>Основные человеческие потребности (ОЧП</a:t>
                      </a:r>
                      <a:endParaRPr lang="ru-RU" sz="1600" dirty="0">
                        <a:latin typeface="Calibri"/>
                        <a:ea typeface="Times New Roman"/>
                        <a:cs typeface="Times New Roman"/>
                      </a:endParaRPr>
                    </a:p>
                  </a:txBody>
                  <a:tcPr marL="23665" marR="23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dirty="0">
                          <a:latin typeface="Times New Roman"/>
                          <a:ea typeface="Times New Roman"/>
                          <a:cs typeface="Times New Roman"/>
                        </a:rPr>
                        <a:t>Основные человеческие потребности (ОЧП</a:t>
                      </a:r>
                      <a:endParaRPr lang="ru-RU" sz="1600" dirty="0">
                        <a:latin typeface="Calibri"/>
                        <a:ea typeface="Times New Roman"/>
                        <a:cs typeface="Times New Roman"/>
                      </a:endParaRPr>
                    </a:p>
                  </a:txBody>
                  <a:tcPr marL="23665" marR="23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latin typeface="Times New Roman"/>
                          <a:ea typeface="Times New Roman"/>
                          <a:cs typeface="Times New Roman"/>
                        </a:rPr>
                        <a:t>      </a:t>
                      </a:r>
                      <a:r>
                        <a:rPr lang="ru-RU" sz="1600" b="1" dirty="0">
                          <a:latin typeface="Times New Roman"/>
                          <a:ea typeface="Times New Roman"/>
                          <a:cs typeface="Times New Roman"/>
                        </a:rPr>
                        <a:t>Возможности (В)</a:t>
                      </a:r>
                      <a:endParaRPr lang="ru-RU" sz="1600" dirty="0">
                        <a:latin typeface="Calibri"/>
                        <a:ea typeface="Times New Roman"/>
                        <a:cs typeface="Times New Roman"/>
                      </a:endParaRPr>
                    </a:p>
                  </a:txBody>
                  <a:tcPr marL="23665" marR="23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7432">
                <a:tc>
                  <a:txBody>
                    <a:bodyPr/>
                    <a:lstStyle/>
                    <a:p>
                      <a:pPr>
                        <a:lnSpc>
                          <a:spcPct val="115000"/>
                        </a:lnSpc>
                        <a:spcAft>
                          <a:spcPts val="0"/>
                        </a:spcAft>
                      </a:pPr>
                      <a:r>
                        <a:rPr lang="ru-RU" sz="1600" b="1" dirty="0">
                          <a:latin typeface="Times New Roman" pitchFamily="18" charset="0"/>
                          <a:ea typeface="Times New Roman"/>
                          <a:cs typeface="Times New Roman" pitchFamily="18" charset="0"/>
                        </a:rPr>
                        <a:t>Питание и базовое медицинское обслуживание </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Недоедание</a:t>
                      </a:r>
                    </a:p>
                    <a:p>
                      <a:pPr>
                        <a:lnSpc>
                          <a:spcPct val="115000"/>
                        </a:lnSpc>
                        <a:spcAft>
                          <a:spcPts val="0"/>
                        </a:spcAft>
                      </a:pPr>
                      <a:r>
                        <a:rPr lang="ru-RU" sz="1600" dirty="0">
                          <a:latin typeface="Times New Roman" pitchFamily="18" charset="0"/>
                          <a:ea typeface="Times New Roman"/>
                          <a:cs typeface="Times New Roman" pitchFamily="18" charset="0"/>
                        </a:rPr>
                        <a:t> • Глубина дефицита продовольствия </a:t>
                      </a:r>
                    </a:p>
                    <a:p>
                      <a:pPr>
                        <a:lnSpc>
                          <a:spcPct val="115000"/>
                        </a:lnSpc>
                        <a:spcAft>
                          <a:spcPts val="0"/>
                        </a:spcAft>
                      </a:pPr>
                      <a:r>
                        <a:rPr lang="ru-RU" sz="1600" dirty="0">
                          <a:latin typeface="Times New Roman" pitchFamily="18" charset="0"/>
                          <a:ea typeface="Times New Roman"/>
                          <a:cs typeface="Times New Roman" pitchFamily="18" charset="0"/>
                        </a:rPr>
                        <a:t>• Материнская смертность</a:t>
                      </a:r>
                    </a:p>
                    <a:p>
                      <a:pPr>
                        <a:lnSpc>
                          <a:spcPct val="115000"/>
                        </a:lnSpc>
                        <a:spcAft>
                          <a:spcPts val="0"/>
                        </a:spcAft>
                      </a:pPr>
                      <a:r>
                        <a:rPr lang="ru-RU" sz="1600" dirty="0">
                          <a:latin typeface="Times New Roman" pitchFamily="18" charset="0"/>
                          <a:ea typeface="Times New Roman"/>
                          <a:cs typeface="Times New Roman" pitchFamily="18" charset="0"/>
                        </a:rPr>
                        <a:t> • Детская смертность •Смертность от инфекционных заболеваний</a:t>
                      </a:r>
                    </a:p>
                    <a:p>
                      <a:pPr>
                        <a:lnSpc>
                          <a:spcPct val="115000"/>
                        </a:lnSpc>
                        <a:spcAft>
                          <a:spcPts val="0"/>
                        </a:spcAft>
                      </a:pPr>
                      <a:r>
                        <a:rPr lang="ru-RU" sz="1600" b="1" dirty="0">
                          <a:latin typeface="Times New Roman" pitchFamily="18" charset="0"/>
                          <a:ea typeface="Times New Roman"/>
                          <a:cs typeface="Times New Roman" pitchFamily="18" charset="0"/>
                        </a:rPr>
                        <a:t>Вода и санитария </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Доступ к водопроводной воде</a:t>
                      </a:r>
                    </a:p>
                    <a:p>
                      <a:pPr>
                        <a:lnSpc>
                          <a:spcPct val="115000"/>
                        </a:lnSpc>
                        <a:spcAft>
                          <a:spcPts val="0"/>
                        </a:spcAft>
                      </a:pPr>
                      <a:r>
                        <a:rPr lang="ru-RU" sz="1600" dirty="0">
                          <a:latin typeface="Times New Roman" pitchFamily="18" charset="0"/>
                          <a:ea typeface="Times New Roman"/>
                          <a:cs typeface="Times New Roman" pitchFamily="18" charset="0"/>
                        </a:rPr>
                        <a:t> • Доступ к улучшенным источникам воды сельских жителей </a:t>
                      </a:r>
                    </a:p>
                    <a:p>
                      <a:pPr>
                        <a:lnSpc>
                          <a:spcPct val="115000"/>
                        </a:lnSpc>
                        <a:spcAft>
                          <a:spcPts val="0"/>
                        </a:spcAft>
                      </a:pPr>
                      <a:r>
                        <a:rPr lang="ru-RU" sz="1600" dirty="0">
                          <a:latin typeface="Times New Roman" pitchFamily="18" charset="0"/>
                          <a:ea typeface="Times New Roman"/>
                          <a:cs typeface="Times New Roman" pitchFamily="18" charset="0"/>
                        </a:rPr>
                        <a:t>• Доступ к улучшенным </a:t>
                      </a:r>
                      <a:r>
                        <a:rPr lang="ru-RU" sz="1600" dirty="0" err="1">
                          <a:latin typeface="Times New Roman" pitchFamily="18" charset="0"/>
                          <a:ea typeface="Times New Roman"/>
                          <a:cs typeface="Times New Roman" pitchFamily="18" charset="0"/>
                        </a:rPr>
                        <a:t>санитарнотехническим</a:t>
                      </a:r>
                      <a:r>
                        <a:rPr lang="ru-RU" sz="1600" dirty="0">
                          <a:latin typeface="Times New Roman" pitchFamily="18" charset="0"/>
                          <a:ea typeface="Times New Roman"/>
                          <a:cs typeface="Times New Roman" pitchFamily="18" charset="0"/>
                        </a:rPr>
                        <a:t> </a:t>
                      </a:r>
                      <a:r>
                        <a:rPr lang="ru-RU" sz="1600" dirty="0" smtClean="0">
                          <a:latin typeface="Times New Roman" pitchFamily="18" charset="0"/>
                          <a:ea typeface="Times New Roman"/>
                          <a:cs typeface="Times New Roman" pitchFamily="18" charset="0"/>
                        </a:rPr>
                        <a:t>сооружениям</a:t>
                      </a:r>
                      <a:endParaRPr lang="ru-RU" sz="1600" dirty="0">
                        <a:latin typeface="Times New Roman" pitchFamily="18" charset="0"/>
                        <a:ea typeface="Times New Roman"/>
                        <a:cs typeface="Times New Roman" pitchFamily="18" charset="0"/>
                      </a:endParaRPr>
                    </a:p>
                  </a:txBody>
                  <a:tcPr marL="23665" marR="23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pitchFamily="18" charset="0"/>
                          <a:ea typeface="Times New Roman"/>
                          <a:cs typeface="Times New Roman" pitchFamily="18" charset="0"/>
                        </a:rPr>
                        <a:t>Доступность основных знаний</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 Уровень грамотности взрослого населения </a:t>
                      </a:r>
                    </a:p>
                    <a:p>
                      <a:pPr>
                        <a:lnSpc>
                          <a:spcPct val="115000"/>
                        </a:lnSpc>
                        <a:spcAft>
                          <a:spcPts val="0"/>
                        </a:spcAft>
                      </a:pPr>
                      <a:r>
                        <a:rPr lang="ru-RU" sz="1600" dirty="0">
                          <a:latin typeface="Times New Roman" pitchFamily="18" charset="0"/>
                          <a:ea typeface="Times New Roman"/>
                          <a:cs typeface="Times New Roman" pitchFamily="18" charset="0"/>
                        </a:rPr>
                        <a:t>• Охват начальным уровнем образования • Охват неполным средним образованием • Охват полным средним образованием</a:t>
                      </a:r>
                    </a:p>
                    <a:p>
                      <a:pPr>
                        <a:lnSpc>
                          <a:spcPct val="115000"/>
                        </a:lnSpc>
                        <a:spcAft>
                          <a:spcPts val="0"/>
                        </a:spcAft>
                      </a:pPr>
                      <a:r>
                        <a:rPr lang="ru-RU" sz="1600" dirty="0">
                          <a:latin typeface="Times New Roman" pitchFamily="18" charset="0"/>
                          <a:ea typeface="Times New Roman"/>
                          <a:cs typeface="Times New Roman" pitchFamily="18" charset="0"/>
                        </a:rPr>
                        <a:t> • </a:t>
                      </a:r>
                      <a:r>
                        <a:rPr lang="ru-RU" sz="1600" dirty="0" err="1">
                          <a:latin typeface="Times New Roman" pitchFamily="18" charset="0"/>
                          <a:ea typeface="Times New Roman"/>
                          <a:cs typeface="Times New Roman" pitchFamily="18" charset="0"/>
                        </a:rPr>
                        <a:t>Гендерный</a:t>
                      </a:r>
                      <a:r>
                        <a:rPr lang="ru-RU" sz="1600" dirty="0">
                          <a:latin typeface="Times New Roman" pitchFamily="18" charset="0"/>
                          <a:ea typeface="Times New Roman"/>
                          <a:cs typeface="Times New Roman" pitchFamily="18" charset="0"/>
                        </a:rPr>
                        <a:t> паритет охвата населения средним образованием </a:t>
                      </a:r>
                    </a:p>
                    <a:p>
                      <a:pPr>
                        <a:lnSpc>
                          <a:spcPct val="115000"/>
                        </a:lnSpc>
                        <a:spcAft>
                          <a:spcPts val="0"/>
                        </a:spcAft>
                      </a:pPr>
                      <a:r>
                        <a:rPr lang="ru-RU" sz="1600" b="1" dirty="0">
                          <a:latin typeface="Times New Roman" pitchFamily="18" charset="0"/>
                          <a:ea typeface="Times New Roman"/>
                          <a:cs typeface="Times New Roman" pitchFamily="18" charset="0"/>
                        </a:rPr>
                        <a:t>Доступность информации и коммуникаций</a:t>
                      </a:r>
                      <a:r>
                        <a:rPr lang="ru-RU" sz="1600" dirty="0">
                          <a:latin typeface="Times New Roman" pitchFamily="18" charset="0"/>
                          <a:ea typeface="Times New Roman"/>
                          <a:cs typeface="Times New Roman" pitchFamily="18" charset="0"/>
                        </a:rPr>
                        <a:t> </a:t>
                      </a:r>
                    </a:p>
                    <a:p>
                      <a:pPr>
                        <a:lnSpc>
                          <a:spcPct val="115000"/>
                        </a:lnSpc>
                        <a:spcAft>
                          <a:spcPts val="0"/>
                        </a:spcAft>
                      </a:pPr>
                      <a:r>
                        <a:rPr lang="ru-RU" sz="1600" dirty="0">
                          <a:latin typeface="Times New Roman" pitchFamily="18" charset="0"/>
                          <a:ea typeface="Times New Roman"/>
                          <a:cs typeface="Times New Roman" pitchFamily="18" charset="0"/>
                        </a:rPr>
                        <a:t>• Абоненты мобильной телефонной связи</a:t>
                      </a:r>
                    </a:p>
                    <a:p>
                      <a:pPr>
                        <a:lnSpc>
                          <a:spcPct val="115000"/>
                        </a:lnSpc>
                        <a:spcAft>
                          <a:spcPts val="0"/>
                        </a:spcAft>
                      </a:pPr>
                      <a:r>
                        <a:rPr lang="ru-RU" sz="1600" dirty="0">
                          <a:latin typeface="Times New Roman" pitchFamily="18" charset="0"/>
                          <a:ea typeface="Times New Roman"/>
                          <a:cs typeface="Times New Roman" pitchFamily="18" charset="0"/>
                        </a:rPr>
                        <a:t> </a:t>
                      </a:r>
                    </a:p>
                  </a:txBody>
                  <a:tcPr marL="23665" marR="23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Times New Roman" pitchFamily="18" charset="0"/>
                          <a:ea typeface="Times New Roman"/>
                          <a:cs typeface="Times New Roman" pitchFamily="18" charset="0"/>
                        </a:rPr>
                        <a:t>Личные права </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Политические права </a:t>
                      </a:r>
                    </a:p>
                    <a:p>
                      <a:pPr>
                        <a:lnSpc>
                          <a:spcPct val="115000"/>
                        </a:lnSpc>
                        <a:spcAft>
                          <a:spcPts val="0"/>
                        </a:spcAft>
                      </a:pPr>
                      <a:r>
                        <a:rPr lang="ru-RU" sz="1600" dirty="0">
                          <a:latin typeface="Times New Roman" pitchFamily="18" charset="0"/>
                          <a:ea typeface="Times New Roman"/>
                          <a:cs typeface="Times New Roman" pitchFamily="18" charset="0"/>
                        </a:rPr>
                        <a:t>• Свобода слова </a:t>
                      </a:r>
                    </a:p>
                    <a:p>
                      <a:pPr>
                        <a:lnSpc>
                          <a:spcPct val="115000"/>
                        </a:lnSpc>
                        <a:spcAft>
                          <a:spcPts val="0"/>
                        </a:spcAft>
                      </a:pPr>
                      <a:r>
                        <a:rPr lang="ru-RU" sz="1600" b="1" dirty="0">
                          <a:latin typeface="Times New Roman" pitchFamily="18" charset="0"/>
                          <a:ea typeface="Times New Roman"/>
                          <a:cs typeface="Times New Roman" pitchFamily="18" charset="0"/>
                        </a:rPr>
                        <a:t>Свобода собраний/ ассоциаций </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Свобода передвижения </a:t>
                      </a:r>
                    </a:p>
                    <a:p>
                      <a:pPr>
                        <a:lnSpc>
                          <a:spcPct val="115000"/>
                        </a:lnSpc>
                        <a:spcAft>
                          <a:spcPts val="0"/>
                        </a:spcAft>
                      </a:pPr>
                      <a:r>
                        <a:rPr lang="ru-RU" sz="1600" dirty="0">
                          <a:latin typeface="Times New Roman" pitchFamily="18" charset="0"/>
                          <a:ea typeface="Times New Roman"/>
                          <a:cs typeface="Times New Roman" pitchFamily="18" charset="0"/>
                        </a:rPr>
                        <a:t>• Права частной собственности Личная свобода и выбор </a:t>
                      </a:r>
                    </a:p>
                    <a:p>
                      <a:pPr>
                        <a:lnSpc>
                          <a:spcPct val="115000"/>
                        </a:lnSpc>
                        <a:spcAft>
                          <a:spcPts val="0"/>
                        </a:spcAft>
                      </a:pPr>
                      <a:r>
                        <a:rPr lang="ru-RU" sz="1600" dirty="0">
                          <a:latin typeface="Times New Roman" pitchFamily="18" charset="0"/>
                          <a:ea typeface="Times New Roman"/>
                          <a:cs typeface="Times New Roman" pitchFamily="18" charset="0"/>
                        </a:rPr>
                        <a:t>• Свобода жизненного </a:t>
                      </a:r>
                    </a:p>
                    <a:p>
                      <a:pPr>
                        <a:lnSpc>
                          <a:spcPct val="115000"/>
                        </a:lnSpc>
                        <a:spcAft>
                          <a:spcPts val="0"/>
                        </a:spcAft>
                      </a:pPr>
                      <a:r>
                        <a:rPr lang="ru-RU" sz="1600" dirty="0">
                          <a:latin typeface="Times New Roman" pitchFamily="18" charset="0"/>
                          <a:ea typeface="Times New Roman"/>
                          <a:cs typeface="Times New Roman" pitchFamily="18" charset="0"/>
                        </a:rPr>
                        <a:t> </a:t>
                      </a:r>
                      <a:r>
                        <a:rPr lang="ru-RU" sz="1600" b="1" dirty="0">
                          <a:latin typeface="Times New Roman" pitchFamily="18" charset="0"/>
                          <a:ea typeface="Times New Roman"/>
                          <a:cs typeface="Times New Roman" pitchFamily="18" charset="0"/>
                        </a:rPr>
                        <a:t>Свобода религии</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 Ранние браки </a:t>
                      </a:r>
                    </a:p>
                    <a:p>
                      <a:pPr>
                        <a:lnSpc>
                          <a:spcPct val="115000"/>
                        </a:lnSpc>
                        <a:spcAft>
                          <a:spcPts val="0"/>
                        </a:spcAft>
                      </a:pPr>
                      <a:r>
                        <a:rPr lang="ru-RU" sz="1600" dirty="0">
                          <a:latin typeface="Times New Roman" pitchFamily="18" charset="0"/>
                          <a:ea typeface="Times New Roman"/>
                          <a:cs typeface="Times New Roman" pitchFamily="18" charset="0"/>
                        </a:rPr>
                        <a:t>• Удовлетворенный спрос на контрацепцию </a:t>
                      </a:r>
                    </a:p>
                    <a:p>
                      <a:pPr>
                        <a:lnSpc>
                          <a:spcPct val="115000"/>
                        </a:lnSpc>
                        <a:spcAft>
                          <a:spcPts val="0"/>
                        </a:spcAft>
                      </a:pPr>
                      <a:r>
                        <a:rPr lang="ru-RU" sz="1600" dirty="0">
                          <a:latin typeface="Times New Roman" pitchFamily="18" charset="0"/>
                          <a:ea typeface="Times New Roman"/>
                          <a:cs typeface="Times New Roman" pitchFamily="18" charset="0"/>
                        </a:rPr>
                        <a:t>• Коррупция </a:t>
                      </a:r>
                    </a:p>
                    <a:p>
                      <a:pPr>
                        <a:lnSpc>
                          <a:spcPct val="115000"/>
                        </a:lnSpc>
                        <a:spcAft>
                          <a:spcPts val="0"/>
                        </a:spcAft>
                      </a:pPr>
                      <a:r>
                        <a:rPr lang="ru-RU" sz="1600" b="1" dirty="0">
                          <a:latin typeface="Times New Roman" pitchFamily="18" charset="0"/>
                          <a:ea typeface="Times New Roman"/>
                          <a:cs typeface="Times New Roman" pitchFamily="18" charset="0"/>
                        </a:rPr>
                        <a:t>Толерантность и интеграция</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Толерантное отношение к мигрантам</a:t>
                      </a:r>
                    </a:p>
                    <a:p>
                      <a:pPr>
                        <a:lnSpc>
                          <a:spcPct val="115000"/>
                        </a:lnSpc>
                        <a:spcAft>
                          <a:spcPts val="0"/>
                        </a:spcAft>
                      </a:pPr>
                      <a:r>
                        <a:rPr lang="ru-RU" sz="1600" dirty="0">
                          <a:latin typeface="Times New Roman" pitchFamily="18" charset="0"/>
                          <a:ea typeface="Times New Roman"/>
                          <a:cs typeface="Times New Roman" pitchFamily="18" charset="0"/>
                        </a:rPr>
                        <a:t> </a:t>
                      </a:r>
                    </a:p>
                  </a:txBody>
                  <a:tcPr marL="23665" marR="23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4" name="Rectangle 2"/>
          <p:cNvSpPr>
            <a:spLocks noChangeArrowheads="1"/>
          </p:cNvSpPr>
          <p:nvPr/>
        </p:nvSpPr>
        <p:spPr bwMode="auto">
          <a:xfrm rot="10800000" flipV="1">
            <a:off x="0" y="729022"/>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Дата 6"/>
          <p:cNvSpPr>
            <a:spLocks noGrp="1"/>
          </p:cNvSpPr>
          <p:nvPr>
            <p:ph type="dt" sz="half" idx="10"/>
          </p:nvPr>
        </p:nvSpPr>
        <p:spPr/>
        <p:txBody>
          <a:bodyPr/>
          <a:lstStyle/>
          <a:p>
            <a:fld id="{838D6C95-82C9-4DE6-AB4A-249A16E12203}" type="datetime1">
              <a:rPr lang="ru-RU" smtClean="0"/>
              <a:pPr/>
              <a:t>01.04.2020</a:t>
            </a:fld>
            <a:endParaRPr lang="ru-RU"/>
          </a:p>
        </p:txBody>
      </p:sp>
      <p:sp>
        <p:nvSpPr>
          <p:cNvPr id="8" name="Номер слайда 7"/>
          <p:cNvSpPr>
            <a:spLocks noGrp="1"/>
          </p:cNvSpPr>
          <p:nvPr>
            <p:ph type="sldNum" sz="quarter" idx="12"/>
          </p:nvPr>
        </p:nvSpPr>
        <p:spPr/>
        <p:txBody>
          <a:bodyPr/>
          <a:lstStyle/>
          <a:p>
            <a:fld id="{725C68B6-61C2-468F-89AB-4B9F7531AA68}" type="slidenum">
              <a:rPr lang="ru-RU" smtClean="0"/>
              <a:pPr/>
              <a:t>13</a:t>
            </a:fld>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282" y="357166"/>
          <a:ext cx="8501122" cy="6000792"/>
        </p:xfrm>
        <a:graphic>
          <a:graphicData uri="http://schemas.openxmlformats.org/drawingml/2006/table">
            <a:tbl>
              <a:tblPr/>
              <a:tblGrid>
                <a:gridCol w="3127248"/>
                <a:gridCol w="2608049"/>
                <a:gridCol w="2765825"/>
              </a:tblGrid>
              <a:tr h="6000792">
                <a:tc>
                  <a:txBody>
                    <a:bodyPr/>
                    <a:lstStyle/>
                    <a:p>
                      <a:pPr>
                        <a:lnSpc>
                          <a:spcPct val="115000"/>
                        </a:lnSpc>
                        <a:spcAft>
                          <a:spcPts val="0"/>
                        </a:spcAft>
                      </a:pPr>
                      <a:r>
                        <a:rPr lang="ru-RU" sz="1600" b="1" dirty="0" smtClean="0">
                          <a:latin typeface="Times New Roman" pitchFamily="18" charset="0"/>
                          <a:ea typeface="Times New Roman"/>
                          <a:cs typeface="Times New Roman" pitchFamily="18" charset="0"/>
                        </a:rPr>
                        <a:t>Приют </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Наличие доступного жилья</a:t>
                      </a:r>
                    </a:p>
                    <a:p>
                      <a:pPr>
                        <a:lnSpc>
                          <a:spcPct val="115000"/>
                        </a:lnSpc>
                        <a:spcAft>
                          <a:spcPts val="0"/>
                        </a:spcAft>
                      </a:pPr>
                      <a:r>
                        <a:rPr lang="ru-RU" sz="1600" dirty="0">
                          <a:latin typeface="Times New Roman" pitchFamily="18" charset="0"/>
                          <a:ea typeface="Times New Roman"/>
                          <a:cs typeface="Times New Roman" pitchFamily="18" charset="0"/>
                        </a:rPr>
                        <a:t> • Доступ к электричеству </a:t>
                      </a:r>
                    </a:p>
                    <a:p>
                      <a:pPr>
                        <a:lnSpc>
                          <a:spcPct val="115000"/>
                        </a:lnSpc>
                        <a:spcAft>
                          <a:spcPts val="0"/>
                        </a:spcAft>
                      </a:pPr>
                      <a:r>
                        <a:rPr lang="ru-RU" sz="1600" dirty="0">
                          <a:latin typeface="Times New Roman" pitchFamily="18" charset="0"/>
                          <a:ea typeface="Times New Roman"/>
                          <a:cs typeface="Times New Roman" pitchFamily="18" charset="0"/>
                        </a:rPr>
                        <a:t>• Качество электроснабжения</a:t>
                      </a:r>
                    </a:p>
                    <a:p>
                      <a:pPr>
                        <a:lnSpc>
                          <a:spcPct val="115000"/>
                        </a:lnSpc>
                        <a:spcAft>
                          <a:spcPts val="0"/>
                        </a:spcAft>
                      </a:pPr>
                      <a:r>
                        <a:rPr lang="ru-RU" sz="1600" dirty="0">
                          <a:latin typeface="Times New Roman" pitchFamily="18" charset="0"/>
                          <a:ea typeface="Times New Roman"/>
                          <a:cs typeface="Times New Roman" pitchFamily="18" charset="0"/>
                        </a:rPr>
                        <a:t> • Смертность, связанная с загрязнением воздуха внутри помещений</a:t>
                      </a:r>
                    </a:p>
                    <a:p>
                      <a:pPr>
                        <a:lnSpc>
                          <a:spcPct val="115000"/>
                        </a:lnSpc>
                        <a:spcAft>
                          <a:spcPts val="0"/>
                        </a:spcAft>
                      </a:pPr>
                      <a:r>
                        <a:rPr lang="ru-RU" sz="1600" b="1" dirty="0">
                          <a:latin typeface="Times New Roman" pitchFamily="18" charset="0"/>
                          <a:ea typeface="Times New Roman"/>
                          <a:cs typeface="Times New Roman" pitchFamily="18" charset="0"/>
                        </a:rPr>
                        <a:t>Личная безопасность</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 Уровень убийств</a:t>
                      </a:r>
                    </a:p>
                    <a:p>
                      <a:pPr>
                        <a:lnSpc>
                          <a:spcPct val="115000"/>
                        </a:lnSpc>
                        <a:spcAft>
                          <a:spcPts val="0"/>
                        </a:spcAft>
                      </a:pPr>
                      <a:r>
                        <a:rPr lang="ru-RU" sz="1600" dirty="0">
                          <a:latin typeface="Times New Roman" pitchFamily="18" charset="0"/>
                          <a:ea typeface="Times New Roman"/>
                          <a:cs typeface="Times New Roman" pitchFamily="18" charset="0"/>
                        </a:rPr>
                        <a:t> • Уровень насильственных преступлений</a:t>
                      </a:r>
                    </a:p>
                    <a:p>
                      <a:pPr>
                        <a:lnSpc>
                          <a:spcPct val="115000"/>
                        </a:lnSpc>
                        <a:spcAft>
                          <a:spcPts val="0"/>
                        </a:spcAft>
                      </a:pPr>
                      <a:r>
                        <a:rPr lang="ru-RU" sz="1600" dirty="0">
                          <a:latin typeface="Times New Roman" pitchFamily="18" charset="0"/>
                          <a:ea typeface="Times New Roman"/>
                          <a:cs typeface="Times New Roman" pitchFamily="18" charset="0"/>
                        </a:rPr>
                        <a:t> • Восприятие преступности </a:t>
                      </a:r>
                    </a:p>
                    <a:p>
                      <a:pPr>
                        <a:lnSpc>
                          <a:spcPct val="115000"/>
                        </a:lnSpc>
                        <a:spcAft>
                          <a:spcPts val="0"/>
                        </a:spcAft>
                      </a:pPr>
                      <a:r>
                        <a:rPr lang="ru-RU" sz="1600" dirty="0">
                          <a:latin typeface="Times New Roman" pitchFamily="18" charset="0"/>
                          <a:ea typeface="Times New Roman"/>
                          <a:cs typeface="Times New Roman" pitchFamily="18" charset="0"/>
                        </a:rPr>
                        <a:t>• Политический </a:t>
                      </a:r>
                    </a:p>
                    <a:p>
                      <a:pPr>
                        <a:lnSpc>
                          <a:spcPct val="115000"/>
                        </a:lnSpc>
                        <a:spcAft>
                          <a:spcPts val="0"/>
                        </a:spcAft>
                      </a:pPr>
                      <a:r>
                        <a:rPr lang="ru-RU" sz="1600" dirty="0">
                          <a:latin typeface="Times New Roman" pitchFamily="18" charset="0"/>
                          <a:ea typeface="Times New Roman"/>
                          <a:cs typeface="Times New Roman" pitchFamily="18" charset="0"/>
                        </a:rPr>
                        <a:t> Смертность в результате ДТП</a:t>
                      </a: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smtClean="0">
                          <a:latin typeface="Times New Roman" pitchFamily="18" charset="0"/>
                          <a:ea typeface="Times New Roman"/>
                          <a:cs typeface="Times New Roman" pitchFamily="18" charset="0"/>
                        </a:rPr>
                        <a:t>• </a:t>
                      </a:r>
                      <a:r>
                        <a:rPr lang="ru-RU" sz="1600" dirty="0" err="1">
                          <a:latin typeface="Times New Roman" pitchFamily="18" charset="0"/>
                          <a:ea typeface="Times New Roman"/>
                          <a:cs typeface="Times New Roman" pitchFamily="18" charset="0"/>
                        </a:rPr>
                        <a:t>Интернет-пользователи</a:t>
                      </a:r>
                      <a:r>
                        <a:rPr lang="ru-RU" sz="1600" dirty="0">
                          <a:latin typeface="Times New Roman" pitchFamily="18" charset="0"/>
                          <a:ea typeface="Times New Roman"/>
                          <a:cs typeface="Times New Roman" pitchFamily="18" charset="0"/>
                        </a:rPr>
                        <a:t> </a:t>
                      </a:r>
                    </a:p>
                    <a:p>
                      <a:pPr>
                        <a:lnSpc>
                          <a:spcPct val="115000"/>
                        </a:lnSpc>
                        <a:spcAft>
                          <a:spcPts val="0"/>
                        </a:spcAft>
                      </a:pPr>
                      <a:r>
                        <a:rPr lang="ru-RU" sz="1600" dirty="0">
                          <a:latin typeface="Times New Roman" pitchFamily="18" charset="0"/>
                          <a:ea typeface="Times New Roman"/>
                          <a:cs typeface="Times New Roman" pitchFamily="18" charset="0"/>
                        </a:rPr>
                        <a:t>• Индекс свободы прессы</a:t>
                      </a:r>
                    </a:p>
                    <a:p>
                      <a:pPr>
                        <a:lnSpc>
                          <a:spcPct val="115000"/>
                        </a:lnSpc>
                        <a:spcAft>
                          <a:spcPts val="0"/>
                        </a:spcAft>
                      </a:pPr>
                      <a:r>
                        <a:rPr lang="ru-RU" sz="1600" b="1" dirty="0">
                          <a:latin typeface="Times New Roman" pitchFamily="18" charset="0"/>
                          <a:ea typeface="Times New Roman"/>
                          <a:cs typeface="Times New Roman" pitchFamily="18" charset="0"/>
                        </a:rPr>
                        <a:t>Здоровье </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Средняя продолжительность жизни</a:t>
                      </a:r>
                    </a:p>
                    <a:p>
                      <a:pPr>
                        <a:lnSpc>
                          <a:spcPct val="115000"/>
                        </a:lnSpc>
                        <a:spcAft>
                          <a:spcPts val="0"/>
                        </a:spcAft>
                      </a:pPr>
                      <a:r>
                        <a:rPr lang="ru-RU" sz="1600" dirty="0">
                          <a:latin typeface="Times New Roman" pitchFamily="18" charset="0"/>
                          <a:ea typeface="Times New Roman"/>
                          <a:cs typeface="Times New Roman" pitchFamily="18" charset="0"/>
                        </a:rPr>
                        <a:t> • Смертность от неинфекционных заболеваний </a:t>
                      </a:r>
                    </a:p>
                    <a:p>
                      <a:pPr>
                        <a:lnSpc>
                          <a:spcPct val="115000"/>
                        </a:lnSpc>
                        <a:spcAft>
                          <a:spcPts val="0"/>
                        </a:spcAft>
                      </a:pPr>
                      <a:r>
                        <a:rPr lang="ru-RU" sz="1600" dirty="0" smtClean="0">
                          <a:latin typeface="Times New Roman" pitchFamily="18" charset="0"/>
                          <a:ea typeface="Times New Roman"/>
                          <a:cs typeface="Times New Roman" pitchFamily="18" charset="0"/>
                        </a:rPr>
                        <a:t> •Уровень </a:t>
                      </a:r>
                      <a:r>
                        <a:rPr lang="ru-RU" sz="1600" dirty="0">
                          <a:latin typeface="Times New Roman" pitchFamily="18" charset="0"/>
                          <a:ea typeface="Times New Roman"/>
                          <a:cs typeface="Times New Roman" pitchFamily="18" charset="0"/>
                        </a:rPr>
                        <a:t>ожирения </a:t>
                      </a:r>
                    </a:p>
                    <a:p>
                      <a:pPr>
                        <a:lnSpc>
                          <a:spcPct val="115000"/>
                        </a:lnSpc>
                        <a:spcAft>
                          <a:spcPts val="0"/>
                        </a:spcAft>
                      </a:pPr>
                      <a:r>
                        <a:rPr lang="ru-RU" sz="1600" dirty="0">
                          <a:latin typeface="Times New Roman" pitchFamily="18" charset="0"/>
                          <a:ea typeface="Times New Roman"/>
                          <a:cs typeface="Times New Roman" pitchFamily="18" charset="0"/>
                        </a:rPr>
                        <a:t>• Смертность, связанная с загрязнением атмосферного воздуха </a:t>
                      </a:r>
                    </a:p>
                    <a:p>
                      <a:pPr>
                        <a:lnSpc>
                          <a:spcPct val="115000"/>
                        </a:lnSpc>
                        <a:spcAft>
                          <a:spcPts val="0"/>
                        </a:spcAft>
                      </a:pPr>
                      <a:r>
                        <a:rPr lang="ru-RU" sz="1600" dirty="0">
                          <a:latin typeface="Times New Roman" pitchFamily="18" charset="0"/>
                          <a:ea typeface="Times New Roman"/>
                          <a:cs typeface="Times New Roman" pitchFamily="18" charset="0"/>
                        </a:rPr>
                        <a:t>• Уровень самоубийств</a:t>
                      </a:r>
                    </a:p>
                    <a:p>
                      <a:pPr>
                        <a:lnSpc>
                          <a:spcPct val="115000"/>
                        </a:lnSpc>
                        <a:spcAft>
                          <a:spcPts val="0"/>
                        </a:spcAft>
                      </a:pPr>
                      <a:r>
                        <a:rPr lang="ru-RU" sz="1600" b="1" dirty="0">
                          <a:latin typeface="Times New Roman" pitchFamily="18" charset="0"/>
                          <a:ea typeface="Times New Roman"/>
                          <a:cs typeface="Times New Roman" pitchFamily="18" charset="0"/>
                        </a:rPr>
                        <a:t>Устойчивость экосистемы</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 Выбросы парниковых газов </a:t>
                      </a:r>
                    </a:p>
                    <a:p>
                      <a:pPr>
                        <a:lnSpc>
                          <a:spcPct val="115000"/>
                        </a:lnSpc>
                        <a:spcAft>
                          <a:spcPts val="0"/>
                        </a:spcAft>
                      </a:pPr>
                      <a:r>
                        <a:rPr lang="ru-RU" sz="1600" dirty="0">
                          <a:latin typeface="Times New Roman" pitchFamily="18" charset="0"/>
                          <a:ea typeface="Times New Roman"/>
                          <a:cs typeface="Times New Roman" pitchFamily="18" charset="0"/>
                        </a:rPr>
                        <a:t>Забор воды в процентах от ресурсов </a:t>
                      </a:r>
                    </a:p>
                    <a:p>
                      <a:pPr>
                        <a:lnSpc>
                          <a:spcPct val="115000"/>
                        </a:lnSpc>
                        <a:spcAft>
                          <a:spcPts val="0"/>
                        </a:spcAft>
                      </a:pPr>
                      <a:r>
                        <a:rPr lang="ru-RU" sz="1600" dirty="0">
                          <a:latin typeface="Times New Roman" pitchFamily="18" charset="0"/>
                          <a:ea typeface="Times New Roman"/>
                          <a:cs typeface="Times New Roman" pitchFamily="18" charset="0"/>
                        </a:rPr>
                        <a:t>• </a:t>
                      </a:r>
                      <a:r>
                        <a:rPr lang="ru-RU" sz="1600" dirty="0" err="1">
                          <a:latin typeface="Times New Roman" pitchFamily="18" charset="0"/>
                          <a:ea typeface="Times New Roman"/>
                          <a:cs typeface="Times New Roman" pitchFamily="18" charset="0"/>
                        </a:rPr>
                        <a:t>Биоразнообразие</a:t>
                      </a:r>
                      <a:r>
                        <a:rPr lang="ru-RU" sz="1600" dirty="0">
                          <a:latin typeface="Times New Roman" pitchFamily="18" charset="0"/>
                          <a:ea typeface="Times New Roman"/>
                          <a:cs typeface="Times New Roman" pitchFamily="18" charset="0"/>
                        </a:rPr>
                        <a:t> и среда обитания</a:t>
                      </a: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smtClean="0">
                          <a:latin typeface="Times New Roman" pitchFamily="18" charset="0"/>
                          <a:ea typeface="Times New Roman"/>
                          <a:cs typeface="Times New Roman" pitchFamily="18" charset="0"/>
                        </a:rPr>
                        <a:t>• </a:t>
                      </a:r>
                      <a:r>
                        <a:rPr lang="ru-RU" sz="1600" dirty="0">
                          <a:latin typeface="Times New Roman" pitchFamily="18" charset="0"/>
                          <a:ea typeface="Times New Roman"/>
                          <a:cs typeface="Times New Roman" pitchFamily="18" charset="0"/>
                        </a:rPr>
                        <a:t>Толерантное отношение к гомосексуалистам </a:t>
                      </a:r>
                    </a:p>
                    <a:p>
                      <a:pPr>
                        <a:lnSpc>
                          <a:spcPct val="115000"/>
                        </a:lnSpc>
                        <a:spcAft>
                          <a:spcPts val="0"/>
                        </a:spcAft>
                      </a:pPr>
                      <a:r>
                        <a:rPr lang="ru-RU" sz="1600" dirty="0">
                          <a:latin typeface="Times New Roman" pitchFamily="18" charset="0"/>
                          <a:ea typeface="Times New Roman"/>
                          <a:cs typeface="Times New Roman" pitchFamily="18" charset="0"/>
                        </a:rPr>
                        <a:t>• Дискриминация и насилие в отношении меньшинства </a:t>
                      </a:r>
                    </a:p>
                    <a:p>
                      <a:pPr>
                        <a:lnSpc>
                          <a:spcPct val="115000"/>
                        </a:lnSpc>
                        <a:spcAft>
                          <a:spcPts val="0"/>
                        </a:spcAft>
                      </a:pPr>
                      <a:r>
                        <a:rPr lang="ru-RU" sz="1600" dirty="0">
                          <a:latin typeface="Times New Roman" pitchFamily="18" charset="0"/>
                          <a:ea typeface="Times New Roman"/>
                          <a:cs typeface="Times New Roman" pitchFamily="18" charset="0"/>
                        </a:rPr>
                        <a:t>•Религиозная терпимость </a:t>
                      </a:r>
                    </a:p>
                    <a:p>
                      <a:pPr>
                        <a:lnSpc>
                          <a:spcPct val="115000"/>
                        </a:lnSpc>
                        <a:spcAft>
                          <a:spcPts val="0"/>
                        </a:spcAft>
                      </a:pPr>
                      <a:r>
                        <a:rPr lang="ru-RU" sz="1600" dirty="0">
                          <a:latin typeface="Times New Roman" pitchFamily="18" charset="0"/>
                          <a:ea typeface="Times New Roman"/>
                          <a:cs typeface="Times New Roman" pitchFamily="18" charset="0"/>
                        </a:rPr>
                        <a:t>• Обеспечение общественной безопасности </a:t>
                      </a:r>
                    </a:p>
                    <a:p>
                      <a:pPr>
                        <a:lnSpc>
                          <a:spcPct val="115000"/>
                        </a:lnSpc>
                        <a:spcAft>
                          <a:spcPts val="0"/>
                        </a:spcAft>
                      </a:pPr>
                      <a:r>
                        <a:rPr lang="ru-RU" sz="1600" b="1" dirty="0">
                          <a:latin typeface="Times New Roman" pitchFamily="18" charset="0"/>
                          <a:ea typeface="Times New Roman"/>
                          <a:cs typeface="Times New Roman" pitchFamily="18" charset="0"/>
                        </a:rPr>
                        <a:t>Доступ к расширенному образованию</a:t>
                      </a:r>
                      <a:endParaRPr lang="ru-RU" sz="1600" dirty="0">
                        <a:latin typeface="Times New Roman" pitchFamily="18" charset="0"/>
                        <a:ea typeface="Times New Roman"/>
                        <a:cs typeface="Times New Roman" pitchFamily="18" charset="0"/>
                      </a:endParaRPr>
                    </a:p>
                    <a:p>
                      <a:pPr>
                        <a:lnSpc>
                          <a:spcPct val="115000"/>
                        </a:lnSpc>
                        <a:spcAft>
                          <a:spcPts val="0"/>
                        </a:spcAft>
                      </a:pPr>
                      <a:r>
                        <a:rPr lang="ru-RU" sz="1600" dirty="0">
                          <a:latin typeface="Times New Roman" pitchFamily="18" charset="0"/>
                          <a:ea typeface="Times New Roman"/>
                          <a:cs typeface="Times New Roman" pitchFamily="18" charset="0"/>
                        </a:rPr>
                        <a:t>• Число лет третичного образования</a:t>
                      </a:r>
                    </a:p>
                    <a:p>
                      <a:pPr>
                        <a:lnSpc>
                          <a:spcPct val="115000"/>
                        </a:lnSpc>
                        <a:spcAft>
                          <a:spcPts val="0"/>
                        </a:spcAft>
                      </a:pPr>
                      <a:r>
                        <a:rPr lang="ru-RU" sz="1600" dirty="0">
                          <a:latin typeface="Times New Roman" pitchFamily="18" charset="0"/>
                          <a:ea typeface="Times New Roman"/>
                          <a:cs typeface="Times New Roman" pitchFamily="18" charset="0"/>
                        </a:rPr>
                        <a:t>• Среднее количество лет обучения женщин в школе</a:t>
                      </a:r>
                    </a:p>
                    <a:p>
                      <a:pPr>
                        <a:lnSpc>
                          <a:spcPct val="115000"/>
                        </a:lnSpc>
                        <a:spcAft>
                          <a:spcPts val="0"/>
                        </a:spcAft>
                      </a:pPr>
                      <a:r>
                        <a:rPr lang="ru-RU" sz="1600" dirty="0">
                          <a:latin typeface="Times New Roman" pitchFamily="18" charset="0"/>
                          <a:ea typeface="Times New Roman"/>
                          <a:cs typeface="Times New Roman" pitchFamily="18" charset="0"/>
                        </a:rPr>
                        <a:t>• Неравенство в достижении образования</a:t>
                      </a:r>
                    </a:p>
                    <a:p>
                      <a:pPr>
                        <a:lnSpc>
                          <a:spcPct val="115000"/>
                        </a:lnSpc>
                        <a:spcAft>
                          <a:spcPts val="0"/>
                        </a:spcAft>
                      </a:pPr>
                      <a:r>
                        <a:rPr lang="ru-RU" sz="1600" dirty="0">
                          <a:latin typeface="Times New Roman" pitchFamily="18" charset="0"/>
                          <a:ea typeface="Times New Roman"/>
                          <a:cs typeface="Times New Roman" pitchFamily="18" charset="0"/>
                        </a:rPr>
                        <a:t>• Количество университетов, представленных в глобальном рейтинге</a:t>
                      </a:r>
                    </a:p>
                  </a:txBody>
                  <a:tcPr marL="25004" marR="250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Дата 2"/>
          <p:cNvSpPr>
            <a:spLocks noGrp="1"/>
          </p:cNvSpPr>
          <p:nvPr>
            <p:ph type="dt" sz="half" idx="10"/>
          </p:nvPr>
        </p:nvSpPr>
        <p:spPr/>
        <p:txBody>
          <a:bodyPr/>
          <a:lstStyle/>
          <a:p>
            <a:fld id="{D9BF4930-0C60-4200-AFDE-B8BCC9AB7097}"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D:\Desktop\1.png"/>
          <p:cNvPicPr>
            <a:picLocks noChangeAspect="1" noChangeArrowheads="1"/>
          </p:cNvPicPr>
          <p:nvPr/>
        </p:nvPicPr>
        <p:blipFill>
          <a:blip r:embed="rId2"/>
          <a:srcRect/>
          <a:stretch>
            <a:fillRect/>
          </a:stretch>
        </p:blipFill>
        <p:spPr bwMode="auto">
          <a:xfrm>
            <a:off x="857224" y="285728"/>
            <a:ext cx="7929618" cy="6143667"/>
          </a:xfrm>
          <a:prstGeom prst="rect">
            <a:avLst/>
          </a:prstGeom>
          <a:noFill/>
        </p:spPr>
      </p:pic>
      <p:sp>
        <p:nvSpPr>
          <p:cNvPr id="3" name="Дата 2"/>
          <p:cNvSpPr>
            <a:spLocks noGrp="1"/>
          </p:cNvSpPr>
          <p:nvPr>
            <p:ph type="dt" sz="half" idx="10"/>
          </p:nvPr>
        </p:nvSpPr>
        <p:spPr/>
        <p:txBody>
          <a:bodyPr/>
          <a:lstStyle/>
          <a:p>
            <a:fld id="{1E0D1B9A-34A3-4DA7-B593-12634B47BD42}"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15</a:t>
            </a:fld>
            <a:endParaRPr 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srcRect/>
          <a:stretch>
            <a:fillRect/>
          </a:stretch>
        </p:blipFill>
        <p:spPr bwMode="auto">
          <a:xfrm>
            <a:off x="642910" y="552450"/>
            <a:ext cx="8143932" cy="5753100"/>
          </a:xfrm>
          <a:prstGeom prst="rect">
            <a:avLst/>
          </a:prstGeom>
          <a:noFill/>
          <a:ln w="9525">
            <a:noFill/>
            <a:miter lim="800000"/>
            <a:headEnd/>
            <a:tailEnd/>
          </a:ln>
          <a:effectLst/>
        </p:spPr>
      </p:pic>
      <p:sp>
        <p:nvSpPr>
          <p:cNvPr id="3" name="Дата 2"/>
          <p:cNvSpPr>
            <a:spLocks noGrp="1"/>
          </p:cNvSpPr>
          <p:nvPr>
            <p:ph type="dt" sz="half" idx="10"/>
          </p:nvPr>
        </p:nvSpPr>
        <p:spPr/>
        <p:txBody>
          <a:bodyPr/>
          <a:lstStyle/>
          <a:p>
            <a:fld id="{86E70D6A-858B-48DB-9160-9CC312C78C31}"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16</a:t>
            </a:fld>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7166"/>
            <a:ext cx="8001056" cy="5078313"/>
          </a:xfrm>
          <a:prstGeom prst="rect">
            <a:avLst/>
          </a:prstGeom>
        </p:spPr>
        <p:txBody>
          <a:bodyPr wrap="square">
            <a:spAutoFit/>
          </a:bodyPr>
          <a:lstStyle/>
          <a:p>
            <a:pPr algn="just">
              <a:buFont typeface="Arial" pitchFamily="34" charset="0"/>
              <a:buChar char="•"/>
              <a:defRPr/>
            </a:pPr>
            <a:endParaRPr lang="ru-RU" sz="2400" b="1" u="sng" dirty="0" smtClean="0">
              <a:effectLst>
                <a:outerShdw blurRad="38100" dist="38100" dir="2700000" algn="tl">
                  <a:srgbClr val="C0C0C0"/>
                </a:outerShdw>
              </a:effectLst>
              <a:latin typeface="Times New Roman" pitchFamily="18" charset="0"/>
              <a:cs typeface="Times New Roman" pitchFamily="18" charset="0"/>
            </a:endParaRPr>
          </a:p>
          <a:p>
            <a:pPr algn="ctr">
              <a:defRPr/>
            </a:pPr>
            <a:r>
              <a:rPr lang="ru-RU" sz="2400" b="1" dirty="0" smtClean="0">
                <a:solidFill>
                  <a:srgbClr val="632523"/>
                </a:solidFill>
                <a:effectLst>
                  <a:outerShdw blurRad="38100" dist="38100" dir="2700000" algn="tl">
                    <a:srgbClr val="C0C0C0"/>
                  </a:outerShdw>
                </a:effectLst>
                <a:latin typeface="Times New Roman" pitchFamily="18" charset="0"/>
                <a:ea typeface="Microsoft YaHei" charset="-122"/>
                <a:cs typeface="Times New Roman" pitchFamily="18" charset="0"/>
              </a:rPr>
              <a:t>Суть социальной инклюзии</a:t>
            </a:r>
            <a:endParaRPr lang="en-US" sz="2400" b="1" dirty="0" smtClean="0">
              <a:solidFill>
                <a:srgbClr val="632523"/>
              </a:solidFill>
              <a:effectLst>
                <a:outerShdw blurRad="38100" dist="38100" dir="2700000" algn="tl">
                  <a:srgbClr val="C0C0C0"/>
                </a:outerShdw>
              </a:effectLst>
              <a:latin typeface="Times New Roman" pitchFamily="18" charset="0"/>
              <a:ea typeface="Microsoft YaHei" charset="-122"/>
              <a:cs typeface="Times New Roman" pitchFamily="18" charset="0"/>
            </a:endParaRPr>
          </a:p>
          <a:p>
            <a:pPr algn="just">
              <a:buFont typeface="Arial" pitchFamily="34" charset="0"/>
              <a:buChar char="•"/>
              <a:defRPr/>
            </a:pPr>
            <a:endParaRPr lang="ru-RU" sz="2400" b="1" u="sng" dirty="0" smtClean="0">
              <a:effectLst>
                <a:outerShdw blurRad="38100" dist="38100" dir="2700000" algn="tl">
                  <a:srgbClr val="C0C0C0"/>
                </a:outerShdw>
              </a:effectLst>
              <a:latin typeface="Times New Roman" pitchFamily="18" charset="0"/>
              <a:cs typeface="Times New Roman" pitchFamily="18" charset="0"/>
            </a:endParaRPr>
          </a:p>
          <a:p>
            <a:pPr algn="just">
              <a:buFont typeface="Arial" pitchFamily="34" charset="0"/>
              <a:buChar char="•"/>
              <a:defRPr/>
            </a:pPr>
            <a:r>
              <a:rPr lang="ru-RU" sz="2400" b="1" u="sng" dirty="0" smtClean="0">
                <a:effectLst>
                  <a:outerShdw blurRad="38100" dist="38100" dir="2700000" algn="tl">
                    <a:srgbClr val="C0C0C0"/>
                  </a:outerShdw>
                </a:effectLst>
                <a:latin typeface="Times New Roman" pitchFamily="18" charset="0"/>
                <a:cs typeface="Times New Roman" pitchFamily="18" charset="0"/>
              </a:rPr>
              <a:t>Социальная инклюзия</a:t>
            </a:r>
            <a:r>
              <a:rPr lang="ru-RU" sz="2400" b="1" dirty="0" smtClean="0">
                <a:effectLst>
                  <a:outerShdw blurRad="38100" dist="38100" dir="2700000" algn="tl">
                    <a:srgbClr val="C0C0C0"/>
                  </a:outerShdw>
                </a:effectLst>
                <a:latin typeface="Times New Roman" pitchFamily="18" charset="0"/>
                <a:cs typeface="Times New Roman" pitchFamily="18" charset="0"/>
              </a:rPr>
              <a:t> </a:t>
            </a:r>
            <a:r>
              <a:rPr lang="ru-RU" altLang="ru-RU" sz="2400" dirty="0" smtClean="0">
                <a:effectLst>
                  <a:outerShdw blurRad="38100" dist="38100" dir="2700000" algn="tl">
                    <a:srgbClr val="C0C0C0"/>
                  </a:outerShdw>
                </a:effectLst>
                <a:latin typeface="Times New Roman" pitchFamily="18" charset="0"/>
                <a:cs typeface="Times New Roman" pitchFamily="18" charset="0"/>
              </a:rPr>
              <a:t>– </a:t>
            </a:r>
            <a:r>
              <a:rPr lang="ru-RU" sz="2400" dirty="0" smtClean="0">
                <a:effectLst>
                  <a:outerShdw blurRad="38100" dist="38100" dir="2700000" algn="tl">
                    <a:srgbClr val="C0C0C0"/>
                  </a:outerShdw>
                </a:effectLst>
                <a:latin typeface="Times New Roman" pitchFamily="18" charset="0"/>
                <a:cs typeface="Times New Roman" pitchFamily="18" charset="0"/>
              </a:rPr>
              <a:t>процесс, требующий определенных усилий для достижения равных возможностей всех, независимо от пола, возраста, социального статуса, жизненного контекста образования, этнической принадлежности, с целью  обеспечения им полноценного и активного участия во всех сферах жизни,  в процессе принятия решений.</a:t>
            </a:r>
          </a:p>
          <a:p>
            <a:pPr>
              <a:defRPr/>
            </a:pPr>
            <a:r>
              <a:rPr lang="ru-RU" sz="2400" dirty="0" smtClean="0">
                <a:effectLst>
                  <a:outerShdw blurRad="38100" dist="38100" dir="2700000" algn="tl">
                    <a:srgbClr val="C0C0C0"/>
                  </a:outerShdw>
                </a:effectLst>
                <a:latin typeface="Times New Roman" pitchFamily="18" charset="0"/>
                <a:cs typeface="Times New Roman" pitchFamily="18" charset="0"/>
              </a:rPr>
              <a:t> </a:t>
            </a:r>
          </a:p>
          <a:p>
            <a:pPr algn="just">
              <a:defRPr/>
            </a:pPr>
            <a:r>
              <a:rPr lang="ru-RU" sz="2400" b="1" u="sng" dirty="0" smtClean="0">
                <a:effectLst>
                  <a:outerShdw blurRad="38100" dist="38100" dir="2700000" algn="tl">
                    <a:srgbClr val="C0C0C0"/>
                  </a:outerShdw>
                </a:effectLst>
                <a:latin typeface="Times New Roman" pitchFamily="18" charset="0"/>
                <a:cs typeface="Times New Roman" pitchFamily="18" charset="0"/>
              </a:rPr>
              <a:t>Социальная инклюзия</a:t>
            </a:r>
            <a:r>
              <a:rPr lang="ru-RU" sz="2400" dirty="0" smtClean="0">
                <a:effectLst>
                  <a:outerShdw blurRad="38100" dist="38100" dir="2700000" algn="tl">
                    <a:srgbClr val="C0C0C0"/>
                  </a:outerShdw>
                </a:effectLst>
                <a:latin typeface="Times New Roman" pitchFamily="18" charset="0"/>
                <a:cs typeface="Times New Roman" pitchFamily="18" charset="0"/>
              </a:rPr>
              <a:t> </a:t>
            </a:r>
            <a:r>
              <a:rPr lang="ru-RU" altLang="ru-RU" sz="2400" dirty="0" smtClean="0">
                <a:effectLst>
                  <a:outerShdw blurRad="38100" dist="38100" dir="2700000" algn="tl">
                    <a:srgbClr val="C0C0C0"/>
                  </a:outerShdw>
                </a:effectLst>
                <a:latin typeface="Times New Roman" pitchFamily="18" charset="0"/>
                <a:cs typeface="Times New Roman" pitchFamily="18" charset="0"/>
              </a:rPr>
              <a:t>– </a:t>
            </a:r>
            <a:r>
              <a:rPr lang="ru-RU" sz="2400" dirty="0" smtClean="0">
                <a:effectLst>
                  <a:outerShdw blurRad="38100" dist="38100" dir="2700000" algn="tl">
                    <a:srgbClr val="C0C0C0"/>
                  </a:outerShdw>
                </a:effectLst>
                <a:latin typeface="Times New Roman" pitchFamily="18" charset="0"/>
                <a:cs typeface="Times New Roman" pitchFamily="18" charset="0"/>
              </a:rPr>
              <a:t>это процесс преодоления бедности и социального исключения.</a:t>
            </a:r>
            <a:endParaRPr lang="ru-RU" sz="2400" dirty="0">
              <a:effectLst>
                <a:outerShdw blurRad="38100" dist="38100" dir="2700000" algn="tl">
                  <a:srgbClr val="C0C0C0"/>
                </a:outerShdw>
              </a:effectLst>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19026A40-0DA8-48EA-A8D2-5B7B4E67F42A}"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17</a:t>
            </a:fld>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501122" cy="6832640"/>
          </a:xfrm>
          <a:prstGeom prst="rect">
            <a:avLst/>
          </a:prstGeom>
        </p:spPr>
        <p:txBody>
          <a:bodyPr wrap="square">
            <a:spAutoFit/>
          </a:bodyPr>
          <a:lstStyle/>
          <a:p>
            <a:r>
              <a:rPr lang="ru-RU" sz="2000" b="1" dirty="0" smtClean="0">
                <a:latin typeface="Times New Roman" pitchFamily="18" charset="0"/>
                <a:cs typeface="Times New Roman" pitchFamily="18" charset="0"/>
              </a:rPr>
              <a:t>3. Угрозы социальной безопасности </a:t>
            </a:r>
          </a:p>
          <a:p>
            <a:r>
              <a:rPr lang="ru-RU" sz="2000" dirty="0" smtClean="0">
                <a:solidFill>
                  <a:srgbClr val="000000"/>
                </a:solidFill>
                <a:latin typeface="Times New Roman" pitchFamily="18" charset="0"/>
                <a:cs typeface="Times New Roman" pitchFamily="18" charset="0"/>
              </a:rPr>
              <a:t>      Основные критерии социальной безопасности и защиты населения определяются уровнем угроз. Для оценки существующих уровней угроз целесообразно использовать систему показателей </a:t>
            </a:r>
            <a:r>
              <a:rPr lang="ru-RU" sz="2000" dirty="0" err="1" smtClean="0">
                <a:solidFill>
                  <a:srgbClr val="000000"/>
                </a:solidFill>
                <a:latin typeface="Times New Roman" pitchFamily="18" charset="0"/>
                <a:cs typeface="Times New Roman" pitchFamily="18" charset="0"/>
              </a:rPr>
              <a:t>критериального</a:t>
            </a:r>
            <a:r>
              <a:rPr lang="ru-RU" sz="2000" dirty="0" smtClean="0">
                <a:solidFill>
                  <a:srgbClr val="000000"/>
                </a:solidFill>
                <a:latin typeface="Times New Roman" pitchFamily="18" charset="0"/>
                <a:cs typeface="Times New Roman" pitchFamily="18" charset="0"/>
              </a:rPr>
              <a:t> типа (индикативных), по величинам которых можно сделать заключение о состоянии рассматриваемых угроз. Предельными показателями нарастания опасных процессов, за которыми наступает эскалация разрушения и деградация, исходя из национального опыта и опыта зарубежных стран, являются:</a:t>
            </a:r>
          </a:p>
          <a:p>
            <a:pPr>
              <a:buFont typeface="Arial"/>
              <a:buChar char="•"/>
            </a:pPr>
            <a:r>
              <a:rPr lang="ru-RU" sz="2000" dirty="0" smtClean="0">
                <a:solidFill>
                  <a:srgbClr val="242424"/>
                </a:solidFill>
                <a:latin typeface="Times New Roman" pitchFamily="18" charset="0"/>
                <a:cs typeface="Times New Roman" pitchFamily="18" charset="0"/>
              </a:rPr>
              <a:t>- уровень падения промышленного производства – 30-40%;</a:t>
            </a:r>
          </a:p>
          <a:p>
            <a:pPr>
              <a:buFont typeface="Arial"/>
              <a:buChar char="•"/>
            </a:pPr>
            <a:r>
              <a:rPr lang="ru-RU" sz="2000" dirty="0" smtClean="0">
                <a:solidFill>
                  <a:srgbClr val="242424"/>
                </a:solidFill>
                <a:latin typeface="Times New Roman" pitchFamily="18" charset="0"/>
                <a:cs typeface="Times New Roman" pitchFamily="18" charset="0"/>
              </a:rPr>
              <a:t>- доля импортных продуктов питания – 30%;</a:t>
            </a:r>
          </a:p>
          <a:p>
            <a:pPr>
              <a:buFont typeface="Arial"/>
              <a:buChar char="•"/>
            </a:pPr>
            <a:r>
              <a:rPr lang="ru-RU" sz="2000" dirty="0" smtClean="0">
                <a:solidFill>
                  <a:srgbClr val="242424"/>
                </a:solidFill>
                <a:latin typeface="Times New Roman" pitchFamily="18" charset="0"/>
                <a:cs typeface="Times New Roman" pitchFamily="18" charset="0"/>
              </a:rPr>
              <a:t>- доля экспорта высокотехнологичной продукции – 10-15%;</a:t>
            </a:r>
          </a:p>
          <a:p>
            <a:pPr>
              <a:buFont typeface="Arial"/>
              <a:buChar char="•"/>
            </a:pPr>
            <a:r>
              <a:rPr lang="ru-RU" sz="2000" dirty="0" smtClean="0">
                <a:solidFill>
                  <a:srgbClr val="242424"/>
                </a:solidFill>
                <a:latin typeface="Times New Roman" pitchFamily="18" charset="0"/>
                <a:cs typeface="Times New Roman" pitchFamily="18" charset="0"/>
              </a:rPr>
              <a:t>- доля от валового продукта ассигнований на науку – 2%;</a:t>
            </a:r>
          </a:p>
          <a:p>
            <a:pPr>
              <a:buFont typeface="Arial"/>
              <a:buChar char="•"/>
            </a:pPr>
            <a:r>
              <a:rPr lang="ru-RU" sz="2000" dirty="0" smtClean="0">
                <a:solidFill>
                  <a:srgbClr val="242424"/>
                </a:solidFill>
                <a:latin typeface="Times New Roman" pitchFamily="18" charset="0"/>
                <a:cs typeface="Times New Roman" pitchFamily="18" charset="0"/>
              </a:rPr>
              <a:t>- соотношение доходов 10% самых богатых и 10% самых бедных групп населения – </a:t>
            </a:r>
          </a:p>
          <a:p>
            <a:pPr>
              <a:buFont typeface="Arial"/>
              <a:buChar char="•"/>
            </a:pPr>
            <a:r>
              <a:rPr lang="ru-RU" sz="2000" dirty="0" smtClean="0">
                <a:solidFill>
                  <a:srgbClr val="242424"/>
                </a:solidFill>
                <a:latin typeface="Times New Roman" pitchFamily="18" charset="0"/>
                <a:cs typeface="Times New Roman" pitchFamily="18" charset="0"/>
              </a:rPr>
              <a:t>- доля населения, живущего за порогом бедности, – 10%;</a:t>
            </a:r>
          </a:p>
          <a:p>
            <a:pPr>
              <a:buFont typeface="Arial"/>
              <a:buChar char="•"/>
            </a:pPr>
            <a:r>
              <a:rPr lang="ru-RU" sz="2000" dirty="0" smtClean="0">
                <a:solidFill>
                  <a:srgbClr val="242424"/>
                </a:solidFill>
                <a:latin typeface="Times New Roman" pitchFamily="18" charset="0"/>
                <a:cs typeface="Times New Roman" pitchFamily="18" charset="0"/>
              </a:rPr>
              <a:t>- соотношение минимальной и средней зарплаты – 1:3;</a:t>
            </a:r>
          </a:p>
          <a:p>
            <a:pPr>
              <a:buFont typeface="Arial"/>
              <a:buChar char="•"/>
            </a:pPr>
            <a:r>
              <a:rPr lang="ru-RU" sz="2000" dirty="0" smtClean="0">
                <a:solidFill>
                  <a:srgbClr val="242424"/>
                </a:solidFill>
                <a:latin typeface="Times New Roman" pitchFamily="18" charset="0"/>
                <a:cs typeface="Times New Roman" pitchFamily="18" charset="0"/>
              </a:rPr>
              <a:t>- уровень зарегистрированной и скрытой безработицы – 8-10%;</a:t>
            </a:r>
          </a:p>
          <a:p>
            <a:pPr>
              <a:buFont typeface="Arial"/>
              <a:buChar char="•"/>
            </a:pPr>
            <a:r>
              <a:rPr lang="ru-RU" sz="2000" dirty="0" smtClean="0">
                <a:solidFill>
                  <a:srgbClr val="242424"/>
                </a:solidFill>
                <a:latin typeface="Times New Roman" pitchFamily="18" charset="0"/>
                <a:cs typeface="Times New Roman" pitchFamily="18" charset="0"/>
              </a:rPr>
              <a:t>- ожидаемая продолжительность жизни населения – 65-70 лет;</a:t>
            </a:r>
          </a:p>
          <a:p>
            <a:pPr>
              <a:buFont typeface="Arial"/>
              <a:buChar char="•"/>
            </a:pPr>
            <a:r>
              <a:rPr lang="ru-RU" sz="2000" dirty="0" smtClean="0">
                <a:solidFill>
                  <a:srgbClr val="242424"/>
                </a:solidFill>
                <a:latin typeface="Times New Roman" pitchFamily="18" charset="0"/>
                <a:cs typeface="Times New Roman" pitchFamily="18" charset="0"/>
              </a:rPr>
              <a:t>- уровень преступности (количество преступлений на 100 тысяч человек населения) – 5-6 тысяч;</a:t>
            </a:r>
          </a:p>
          <a:p>
            <a:r>
              <a:rPr lang="ru-RU" dirty="0" smtClean="0">
                <a:solidFill>
                  <a:srgbClr val="000000"/>
                </a:solidFill>
                <a:latin typeface="Times New Roman" pitchFamily="18" charset="0"/>
                <a:cs typeface="Times New Roman" pitchFamily="18" charset="0"/>
              </a:rPr>
              <a:t>.</a:t>
            </a:r>
            <a:endParaRPr lang="ru-RU" dirty="0">
              <a:solidFill>
                <a:srgbClr val="000000"/>
              </a:solidFill>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29042E58-23C6-44B5-9D0A-164654D35C4E}"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18</a:t>
            </a:fld>
            <a:endParaRPr lang="ru-R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3"/>
            <a:ext cx="8501122" cy="6370975"/>
          </a:xfrm>
          <a:prstGeom prst="rect">
            <a:avLst/>
          </a:prstGeom>
        </p:spPr>
        <p:txBody>
          <a:bodyPr wrap="square">
            <a:spAutoFit/>
          </a:bodyPr>
          <a:lstStyle/>
          <a:p>
            <a:pPr>
              <a:buFont typeface="Arial"/>
              <a:buChar char="•"/>
            </a:pPr>
            <a:r>
              <a:rPr lang="ru-RU" sz="2400" dirty="0" smtClean="0">
                <a:solidFill>
                  <a:srgbClr val="242424"/>
                </a:solidFill>
                <a:latin typeface="Times New Roman" pitchFamily="18" charset="0"/>
                <a:cs typeface="Times New Roman" pitchFamily="18" charset="0"/>
              </a:rPr>
              <a:t>- уровень </a:t>
            </a:r>
            <a:r>
              <a:rPr lang="ru-RU" sz="2400" dirty="0" err="1" smtClean="0">
                <a:solidFill>
                  <a:srgbClr val="242424"/>
                </a:solidFill>
                <a:latin typeface="Times New Roman" pitchFamily="18" charset="0"/>
                <a:cs typeface="Times New Roman" pitchFamily="18" charset="0"/>
              </a:rPr>
              <a:t>наркопотребления</a:t>
            </a:r>
            <a:r>
              <a:rPr lang="ru-RU" sz="2400" dirty="0" smtClean="0">
                <a:solidFill>
                  <a:srgbClr val="242424"/>
                </a:solidFill>
                <a:latin typeface="Times New Roman" pitchFamily="18" charset="0"/>
                <a:cs typeface="Times New Roman" pitchFamily="18" charset="0"/>
              </a:rPr>
              <a:t> (количество </a:t>
            </a:r>
            <a:r>
              <a:rPr lang="ru-RU" sz="2400" dirty="0" err="1" smtClean="0">
                <a:solidFill>
                  <a:srgbClr val="242424"/>
                </a:solidFill>
                <a:latin typeface="Times New Roman" pitchFamily="18" charset="0"/>
                <a:cs typeface="Times New Roman" pitchFamily="18" charset="0"/>
              </a:rPr>
              <a:t>наркопотребителей</a:t>
            </a:r>
            <a:r>
              <a:rPr lang="ru-RU" sz="2400" dirty="0" smtClean="0">
                <a:solidFill>
                  <a:srgbClr val="242424"/>
                </a:solidFill>
                <a:latin typeface="Times New Roman" pitchFamily="18" charset="0"/>
                <a:cs typeface="Times New Roman" pitchFamily="18" charset="0"/>
              </a:rPr>
              <a:t> на 100 тысяч человек населения) – 5 тысяч;</a:t>
            </a:r>
          </a:p>
          <a:p>
            <a:pPr>
              <a:buFont typeface="Arial"/>
              <a:buChar char="•"/>
            </a:pPr>
            <a:r>
              <a:rPr lang="ru-RU" sz="2400" dirty="0" smtClean="0">
                <a:solidFill>
                  <a:srgbClr val="242424"/>
                </a:solidFill>
                <a:latin typeface="Times New Roman" pitchFamily="18" charset="0"/>
                <a:cs typeface="Times New Roman" pitchFamily="18" charset="0"/>
              </a:rPr>
              <a:t>- установленные законодательством санитарные нормы и правила по загрязнению среды проживания человека: почвы, воды, воздуха и т. д.;</a:t>
            </a:r>
          </a:p>
          <a:p>
            <a:pPr>
              <a:buFont typeface="Arial"/>
              <a:buChar char="•"/>
            </a:pPr>
            <a:r>
              <a:rPr lang="ru-RU" sz="2400" dirty="0" smtClean="0">
                <a:solidFill>
                  <a:srgbClr val="242424"/>
                </a:solidFill>
                <a:latin typeface="Times New Roman" pitchFamily="18" charset="0"/>
                <a:cs typeface="Times New Roman" pitchFamily="18" charset="0"/>
              </a:rPr>
              <a:t>- уровень потребления алкоголя – 8 л абсолютного алкоголя на 1 человека в год;</a:t>
            </a:r>
          </a:p>
          <a:p>
            <a:pPr>
              <a:buFont typeface="Arial"/>
              <a:buChar char="•"/>
            </a:pPr>
            <a:r>
              <a:rPr lang="ru-RU" sz="2400" dirty="0" smtClean="0">
                <a:solidFill>
                  <a:srgbClr val="242424"/>
                </a:solidFill>
                <a:latin typeface="Times New Roman" pitchFamily="18" charset="0"/>
                <a:cs typeface="Times New Roman" pitchFamily="18" charset="0"/>
              </a:rPr>
              <a:t>- доля граждан, выступающих за кардинальное изменение политической системы, – 40%;</a:t>
            </a:r>
          </a:p>
          <a:p>
            <a:pPr>
              <a:buFont typeface="Arial"/>
              <a:buChar char="•"/>
            </a:pPr>
            <a:r>
              <a:rPr lang="ru-RU" sz="2400" dirty="0" smtClean="0">
                <a:solidFill>
                  <a:srgbClr val="242424"/>
                </a:solidFill>
                <a:latin typeface="Times New Roman" pitchFamily="18" charset="0"/>
                <a:cs typeface="Times New Roman" pitchFamily="18" charset="0"/>
              </a:rPr>
              <a:t>- уровень недоверия населения к органам власти – 20-25%.</a:t>
            </a:r>
          </a:p>
          <a:p>
            <a:r>
              <a:rPr lang="ru-RU" sz="2400" dirty="0" smtClean="0">
                <a:solidFill>
                  <a:srgbClr val="000000"/>
                </a:solidFill>
                <a:latin typeface="Times New Roman" pitchFamily="18" charset="0"/>
                <a:cs typeface="Times New Roman" pitchFamily="18" charset="0"/>
              </a:rPr>
              <a:t>Для своевременного выявления опасных тенденций необходимо наладить непрерывный мониторинг политических, социальных, экономических и иных процессов, используя приведенную систему показателей.</a:t>
            </a:r>
          </a:p>
          <a:p>
            <a:r>
              <a:rPr lang="ru-RU" sz="2400" dirty="0" smtClean="0">
                <a:solidFill>
                  <a:srgbClr val="000000"/>
                </a:solidFill>
                <a:latin typeface="Times New Roman" pitchFamily="18" charset="0"/>
                <a:cs typeface="Times New Roman" pitchFamily="18" charset="0"/>
              </a:rPr>
              <a:t>Важно своевременно вносить коррективы в деятельность государственных органов власти, с тем чтобы не допустить развития негативных тенденций до критического уровня.</a:t>
            </a:r>
            <a:endParaRPr lang="ru-RU" sz="2400" dirty="0">
              <a:solidFill>
                <a:srgbClr val="000000"/>
              </a:solidFill>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32C3A2F0-11EB-4199-9A02-353DD8E6C071}"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19</a:t>
            </a:fld>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14290"/>
            <a:ext cx="8858312" cy="6555641"/>
          </a:xfrm>
          <a:prstGeom prst="rect">
            <a:avLst/>
          </a:prstGeom>
        </p:spPr>
        <p:txBody>
          <a:bodyPr wrap="square">
            <a:spAutoFit/>
          </a:bodyPr>
          <a:lstStyle/>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1. </a:t>
            </a:r>
            <a:r>
              <a:rPr lang="ru-RU" b="1" dirty="0" smtClean="0">
                <a:latin typeface="Times New Roman" pitchFamily="18" charset="0"/>
                <a:cs typeface="Times New Roman" pitchFamily="18" charset="0"/>
              </a:rPr>
              <a:t>Понятие социальной безопасности в системе национальной безопасности РК</a:t>
            </a:r>
          </a:p>
          <a:p>
            <a:r>
              <a:rPr lang="ru-RU" sz="2000" dirty="0" smtClean="0">
                <a:latin typeface="Times New Roman" pitchFamily="18" charset="0"/>
                <a:cs typeface="Times New Roman" pitchFamily="18" charset="0"/>
              </a:rPr>
              <a:t>Термин «социальная безопасность» сравнительно недавно вошел в</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научный и политический оборот. Тем не менее он быстро вписался в</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международную  и  национальную  лексику,  нашел  свое  конкретное</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развитие в ряде международных документов. Среди них, прежде всего,</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необходимо выделить Всемирную социальную декларацию, принятую в</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1995 г. на Всемирной конференции по социальному развитию. В ней, в</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частности, говорится: «Мы предлагаем построить такое общество, где</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право на пищу столь же священно, как и право голоса, где право на</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начальное  образование  столь  же  уважаемо,  как  и  право  на  свободу</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печати,  и  где  право  на  развитие  рассматривается  как  одно  из</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фундаментальных прав человека».</a:t>
            </a:r>
          </a:p>
          <a:p>
            <a:r>
              <a:rPr lang="ru-RU" sz="2000" dirty="0" smtClean="0">
                <a:latin typeface="Times New Roman" pitchFamily="18" charset="0"/>
                <a:cs typeface="Times New Roman" pitchFamily="18" charset="0"/>
              </a:rPr>
              <a:t>В  Декларации  были  сформулированы  минимальные  задачи</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обеспечения социальной безопасности:</a:t>
            </a:r>
          </a:p>
          <a:p>
            <a:r>
              <a:rPr lang="ru-RU" sz="2000" dirty="0" smtClean="0">
                <a:latin typeface="Times New Roman" pitchFamily="18" charset="0"/>
                <a:cs typeface="Times New Roman" pitchFamily="18" charset="0"/>
              </a:rPr>
              <a:t>• всеобщее  начальное  образование,  как  для  девочек,  так  и  для</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мальчиков;</a:t>
            </a:r>
          </a:p>
          <a:p>
            <a:r>
              <a:rPr lang="ru-RU" sz="2000" dirty="0" smtClean="0">
                <a:latin typeface="Times New Roman" pitchFamily="18" charset="0"/>
                <a:cs typeface="Times New Roman" pitchFamily="18" charset="0"/>
              </a:rPr>
              <a:t>• сокращение  вдвое  уровня  неграмотности  среди  взрослого</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населения;</a:t>
            </a:r>
          </a:p>
          <a:p>
            <a:r>
              <a:rPr lang="ru-RU" sz="2000" dirty="0" smtClean="0">
                <a:latin typeface="Times New Roman" pitchFamily="18" charset="0"/>
                <a:cs typeface="Times New Roman" pitchFamily="18" charset="0"/>
              </a:rPr>
              <a:t>• элементарная  медицинская  помощь  для  всех  с  приоритетной</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вакцинацией детей;</a:t>
            </a:r>
          </a:p>
          <a:p>
            <a:r>
              <a:rPr lang="ru-RU" sz="2000" dirty="0" smtClean="0">
                <a:latin typeface="Times New Roman" pitchFamily="18" charset="0"/>
                <a:cs typeface="Times New Roman" pitchFamily="18" charset="0"/>
              </a:rPr>
              <a:t>• ликвидация случаев острого недоедания;</a:t>
            </a:r>
          </a:p>
          <a:p>
            <a:r>
              <a:rPr lang="ru-RU" sz="2000" dirty="0" smtClean="0">
                <a:latin typeface="Times New Roman" pitchFamily="18" charset="0"/>
                <a:cs typeface="Times New Roman" pitchFamily="18" charset="0"/>
              </a:rPr>
              <a:t>• предоставление  услуг  по  планированию  семьи  для  всех</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желающих;</a:t>
            </a:r>
          </a:p>
          <a:p>
            <a:r>
              <a:rPr lang="ru-RU" sz="2000" dirty="0" smtClean="0">
                <a:latin typeface="Times New Roman" pitchFamily="18" charset="0"/>
                <a:cs typeface="Times New Roman" pitchFamily="18" charset="0"/>
              </a:rPr>
              <a:t>• безопасная питьевая вода и санитария для всех;</a:t>
            </a:r>
          </a:p>
          <a:p>
            <a:r>
              <a:rPr lang="ru-RU" sz="2000" dirty="0" smtClean="0">
                <a:latin typeface="Times New Roman" pitchFamily="18" charset="0"/>
                <a:cs typeface="Times New Roman" pitchFamily="18" charset="0"/>
              </a:rPr>
              <a:t>• кредит  для  всех  в  целях  обеспечения  возможностей</a:t>
            </a:r>
            <a:r>
              <a:rPr lang="en-US"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самозанятости</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CC666EE0-F945-45F5-895F-EE78A9A12148}"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572560" cy="6370975"/>
          </a:xfrm>
          <a:prstGeom prst="rect">
            <a:avLst/>
          </a:prstGeom>
        </p:spPr>
        <p:txBody>
          <a:bodyPr wrap="square">
            <a:spAutoFit/>
          </a:bodyPr>
          <a:lstStyle/>
          <a:p>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Существует несколько возможных подходов к выявлению и классификации угроз социальной безопасности</a:t>
            </a:r>
            <a:r>
              <a:rPr lang="ru-RU" sz="2400" dirty="0" smtClean="0">
                <a:latin typeface="Times New Roman" pitchFamily="18" charset="0"/>
                <a:cs typeface="Times New Roman" pitchFamily="18" charset="0"/>
              </a:rPr>
              <a:t>.</a:t>
            </a:r>
          </a:p>
          <a:p>
            <a:r>
              <a:rPr lang="ru-RU" sz="2400" dirty="0" smtClean="0">
                <a:latin typeface="Times New Roman" pitchFamily="18" charset="0"/>
                <a:cs typeface="Times New Roman" pitchFamily="18" charset="0"/>
              </a:rPr>
              <a:t>      Во-первых, выделяют объективные и субъективные угрозы. К первым относят угрозы, возникающие в связи с объективно складывающейся обстановкой. Ко вторым  – вызванные субъективным воздействием соперников или партнеров на международной арене или определенными группами интересов внутри страны. </a:t>
            </a:r>
          </a:p>
          <a:p>
            <a:r>
              <a:rPr lang="ru-RU" sz="2400" dirty="0" smtClean="0">
                <a:latin typeface="Times New Roman" pitchFamily="18" charset="0"/>
                <a:cs typeface="Times New Roman" pitchFamily="18" charset="0"/>
              </a:rPr>
              <a:t>      Во-вторых,  выделяют  внешние  и  внутренние  угрозы  социальной безопасности. </a:t>
            </a:r>
          </a:p>
          <a:p>
            <a:r>
              <a:rPr lang="ru-RU" sz="2400" dirty="0" smtClean="0">
                <a:latin typeface="Times New Roman" pitchFamily="18" charset="0"/>
                <a:cs typeface="Times New Roman" pitchFamily="18" charset="0"/>
              </a:rPr>
              <a:t>      В-третьих, угрозы социальной безопасности могут быть разделены на потенциальные и актуальные. В рамках данной классификации под потенциальными  угрозами  понимаются  угрозы,  которые  существуют длительное время, поскольку они обусловлены долговременными факторами геополитического положения страны.</a:t>
            </a:r>
            <a:endParaRPr lang="ru-RU" sz="24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EE163D9E-5FC5-4C99-9F8A-6A2F87400A0E}"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20</a:t>
            </a:fld>
            <a:endParaRPr lang="ru-RU"/>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14291"/>
            <a:ext cx="8643998" cy="5262979"/>
          </a:xfrm>
          <a:prstGeom prst="rect">
            <a:avLst/>
          </a:prstGeom>
        </p:spPr>
        <p:txBody>
          <a:bodyPr wrap="square">
            <a:spAutoFit/>
          </a:bodyPr>
          <a:lstStyle/>
          <a:p>
            <a:r>
              <a:rPr lang="ru-RU" sz="2400" dirty="0" smtClean="0">
                <a:latin typeface="Times New Roman" pitchFamily="18" charset="0"/>
                <a:cs typeface="Times New Roman" pitchFamily="18" charset="0"/>
              </a:rPr>
              <a:t>      Кризисное состояние международной или внутренней среды, обострение  внутренних  или  внешних  противоречий  может  обусловить переход потенциальных угроз в актуальные. Основой перехода потенциальных угроз социальной безопасности России в актуальные является общее кризисное состояние мировой системы.</a:t>
            </a:r>
          </a:p>
          <a:p>
            <a:r>
              <a:rPr lang="ru-RU" sz="2400" dirty="0" smtClean="0">
                <a:latin typeface="Times New Roman" pitchFamily="18" charset="0"/>
                <a:cs typeface="Times New Roman" pitchFamily="18" charset="0"/>
              </a:rPr>
              <a:t>      Возможны и другие подходы к классификации угроз социальной безопасности. Вместе с тем, выделяя те или иные угрозы социальной безопасности,  следует  учитывать,  что  реальные  угрозы  безопасности носят комплексный характер, для них характерна взаимосвязь субъективных и объективных, внешних и внутренних, потенциальных и актуальных обстоятельств, обусловливающих их воздействие на развитие</a:t>
            </a:r>
          </a:p>
          <a:p>
            <a:r>
              <a:rPr lang="ru-RU" sz="2400" dirty="0" smtClean="0">
                <a:latin typeface="Times New Roman" pitchFamily="18" charset="0"/>
                <a:cs typeface="Times New Roman" pitchFamily="18" charset="0"/>
              </a:rPr>
              <a:t>ситуации в социальной сфере той или иной страны. </a:t>
            </a:r>
            <a:endParaRPr lang="ru-RU" sz="24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E8B13B67-228D-4C9A-A09A-272FF5C5E4FF}"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21</a:t>
            </a:fld>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428596" y="411480"/>
            <a:ext cx="828680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sz="2000" b="1" dirty="0" smtClean="0">
                <a:solidFill>
                  <a:srgbClr val="000000"/>
                </a:solidFill>
                <a:latin typeface="Times New Roman" pitchFamily="18" charset="0"/>
                <a:ea typeface="Times New Roman" pitchFamily="18" charset="0"/>
                <a:cs typeface="Times New Roman" pitchFamily="18" charset="0"/>
              </a:rPr>
              <a:t>В</a:t>
            </a:r>
            <a:r>
              <a:rPr kumimoji="0" lang="ru-RU"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Концепции социального развития Республики Казахстан до 2030 года и Плана социальной модернизации на период до 2016 года, утвержденной </a:t>
            </a:r>
            <a:r>
              <a:rPr lang="ru-RU" sz="2000" dirty="0" smtClean="0">
                <a:solidFill>
                  <a:srgbClr val="000000"/>
                </a:solidFill>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Постановлением Правительства Республики Казахстан от 24 апреля 2014 года № 396</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подчеркнуты следующие угрозы в</a:t>
            </a:r>
            <a:r>
              <a:rPr kumimoji="0" lang="ru-RU" sz="2000" b="0" i="0" u="none" strike="noStrike" cap="none" normalizeH="0" dirty="0" smtClean="0">
                <a:ln>
                  <a:noFill/>
                </a:ln>
                <a:solidFill>
                  <a:schemeClr val="tx1"/>
                </a:solidFill>
                <a:effectLst/>
                <a:latin typeface="Times New Roman" pitchFamily="18" charset="0"/>
                <a:cs typeface="Times New Roman" pitchFamily="18" charset="0"/>
              </a:rPr>
              <a:t> социальной сфере </a:t>
            </a:r>
            <a:r>
              <a:rPr kumimoji="0" lang="ru-RU" sz="2000" b="0" i="0" u="none" strike="noStrike" cap="none" normalizeH="0" dirty="0" err="1" smtClean="0">
                <a:ln>
                  <a:noFill/>
                </a:ln>
                <a:solidFill>
                  <a:schemeClr val="tx1"/>
                </a:solidFill>
                <a:effectLst/>
                <a:latin typeface="Times New Roman" pitchFamily="18" charset="0"/>
                <a:cs typeface="Times New Roman" pitchFamily="18" charset="0"/>
              </a:rPr>
              <a:t>страы</a:t>
            </a:r>
            <a:r>
              <a:rPr kumimoji="0" lang="ru-RU" sz="2000" b="0" i="0" u="none" strike="noStrike" cap="none" normalizeH="0" dirty="0" smtClean="0">
                <a:ln>
                  <a:noFill/>
                </a:ln>
                <a:solidFill>
                  <a:schemeClr val="tx1"/>
                </a:solidFill>
                <a:effectLst/>
                <a:latin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lang="ru-RU" sz="2000" b="1" dirty="0" smtClean="0">
                <a:latin typeface="Times New Roman" pitchFamily="18" charset="0"/>
                <a:cs typeface="Times New Roman" pitchFamily="18" charset="0"/>
              </a:rPr>
              <a:t>1. Образование</a:t>
            </a:r>
            <a:r>
              <a:rPr lang="ru-RU" sz="2000" dirty="0" smtClean="0">
                <a:latin typeface="Times New Roman" pitchFamily="18" charset="0"/>
                <a:cs typeface="Times New Roman" pitchFamily="18" charset="0"/>
              </a:rPr>
              <a:t>. Низок уровня охвата детей дошкольным воспитанием и обучением требует дальнейшего расширения. Кроме того, международными организациями отмечается необходимость раннего развития детей от 1 до 3 лет путем включения их в систему дошкольного воспитания и обучения.</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Отмечается низкий уровень функциональной грамотности казахстанских школьников, то есть использования ими знаний, умений и навыков, приобретенных в школе, для решения широкого диапазона жизненных задач в различных сферах человеческой деятельности, а также в межличностном общении и социальных отношениях.</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В высшем, техническом и профессиональном образовании не обеспечено соответствие содержания обучения потребностям рынка, необходимо наладить связь работодателей и обучающих организаций на постоянной основе.</a:t>
            </a:r>
          </a:p>
          <a:p>
            <a:pPr fontAlgn="base">
              <a:spcBef>
                <a:spcPct val="0"/>
              </a:spcBef>
              <a:spcAft>
                <a:spcPct val="0"/>
              </a:spcAft>
            </a:pPr>
            <a:endParaRPr lang="ru-RU" sz="20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5423C314-6085-4B1B-931B-EF993E99288E}"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22</a:t>
            </a:fld>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4"/>
            <a:ext cx="8429684" cy="6217087"/>
          </a:xfrm>
          <a:prstGeom prst="rect">
            <a:avLst/>
          </a:prstGeom>
        </p:spPr>
        <p:txBody>
          <a:bodyPr wrap="square">
            <a:spAutoFit/>
          </a:bodyPr>
          <a:lstStyle/>
          <a:p>
            <a:r>
              <a:rPr lang="ru-RU" sz="2000" b="1" dirty="0" smtClean="0">
                <a:latin typeface="Times New Roman" pitchFamily="18" charset="0"/>
                <a:cs typeface="Times New Roman" pitchFamily="18" charset="0"/>
              </a:rPr>
              <a:t>2.  Здравоохранение. </a:t>
            </a:r>
            <a:r>
              <a:rPr lang="ru-RU" sz="2000" dirty="0" smtClean="0">
                <a:latin typeface="Times New Roman" pitchFamily="18" charset="0"/>
                <a:cs typeface="Times New Roman" pitchFamily="18" charset="0"/>
              </a:rPr>
              <a:t>Показатель ожидаемой продолжительности жизни в Казахстане по итогам  в 2019 этот </a:t>
            </a:r>
            <a:r>
              <a:rPr lang="ru-RU" sz="2000" b="1" dirty="0" smtClean="0">
                <a:latin typeface="Times New Roman" pitchFamily="18" charset="0"/>
                <a:cs typeface="Times New Roman" pitchFamily="18" charset="0"/>
              </a:rPr>
              <a:t>показатель</a:t>
            </a:r>
            <a:r>
              <a:rPr lang="ru-RU" sz="2000" dirty="0" smtClean="0">
                <a:latin typeface="Times New Roman" pitchFamily="18" charset="0"/>
                <a:cs typeface="Times New Roman" pitchFamily="18" charset="0"/>
              </a:rPr>
              <a:t> 73,22 лет, что ниже, чем в странах с аналогичным уровнем дохода.</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Это связано с высоким уровнем смертности от </a:t>
            </a:r>
            <a:r>
              <a:rPr lang="ru-RU" sz="2000" dirty="0" err="1" smtClean="0">
                <a:latin typeface="Times New Roman" pitchFamily="18" charset="0"/>
                <a:cs typeface="Times New Roman" pitchFamily="18" charset="0"/>
              </a:rPr>
              <a:t>сердечно-сосудистых</a:t>
            </a:r>
            <a:r>
              <a:rPr lang="ru-RU" sz="2000" dirty="0" smtClean="0">
                <a:latin typeface="Times New Roman" pitchFamily="18" charset="0"/>
                <a:cs typeface="Times New Roman" pitchFamily="18" charset="0"/>
              </a:rPr>
              <a:t> заболеваний, дорожно-транспортных происшествий и онкологических заболеваний в трудоспособном возрасте. Остается высокой заболеваемость туберкулезом и туберкулезом с множественной лекарственной устойчивостью.</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Несмотря на значительные улучшения в области охраны здоровья матери и ребенка, показатели материнской и младенческой смертности в республике все еще выше, чем в Европейском регионе Всемирной организации здравоохранения (ВОЗ).</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3. Социальная защита и рынок труда Среди населения, самостоятельно занятого в сельском хозяйстве, преобладают лица с более низким уровнем образования. В торговле занято 22 % самостоятельно занятых, и их уровень образования отстает от средних показателей среди наемных работников, но при этом подавляющее большинство занятых в этой сфере (58 %) получило либо среднее специальное, либо высшее образование.</a:t>
            </a:r>
          </a:p>
          <a:p>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endParaRPr lang="ru-RU" b="1"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0AF6BD26-67F6-4DF7-9375-44D6430643E1}"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23</a:t>
            </a:fld>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357166"/>
            <a:ext cx="8715436" cy="4985980"/>
          </a:xfrm>
          <a:prstGeom prst="rect">
            <a:avLst/>
          </a:prstGeom>
        </p:spPr>
        <p:txBody>
          <a:bodyPr wrap="square">
            <a:spAutoFit/>
          </a:bodyPr>
          <a:lstStyle/>
          <a:p>
            <a:r>
              <a:rPr lang="ru-RU"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 целом, в силу низкого уровня образования, самостоятельно занятое население демонстрирует низкую производительность труда.</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Необходимо улучшение методов прогнозирования потребности в трудовых ресурсах для обеспечения сбалансированного спроса и предложения рабочей силы.</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Остается высокой доля безработицы среди молодых людей (треть зарегистрированного безработного населения) и женщин (долгосрочная безработица в два раза выше, чем среди мужчин).</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Недостаточная эффективность программ активации бедного населения приводит к социальной апатии и иждивенчеству. </a:t>
            </a:r>
          </a:p>
          <a:p>
            <a:r>
              <a:rPr lang="ru-RU" sz="2000" dirty="0" smtClean="0">
                <a:latin typeface="Times New Roman" pitchFamily="18" charset="0"/>
                <a:cs typeface="Times New Roman" pitchFamily="18" charset="0"/>
              </a:rPr>
              <a:t>       В свою очередь обеспечение большей эффективности социальной помощи требует консолидации программ и источников социальной помощи, что позволит улучшить координацию предоставления социальной помощи.</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В сфере трудовых отношений наиболее важным вопросом является высокий производственный травматизм.</a:t>
            </a:r>
          </a:p>
          <a:p>
            <a:endParaRPr lang="ru-RU" dirty="0" smtClean="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E752EF72-93C8-4209-8196-3C7ED0F80E09}"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24</a:t>
            </a:fld>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357158" y="142852"/>
            <a:ext cx="850112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bmk="">
                <a:ln>
                  <a:noFill/>
                </a:ln>
                <a:solidFill>
                  <a:srgbClr val="000000"/>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bmk="z18">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bmk="z18">
                <a:ln>
                  <a:noFill/>
                </a:ln>
                <a:solidFill>
                  <a:srgbClr val="000000"/>
                </a:solidFill>
                <a:effectLst/>
                <a:latin typeface="Arial" pitchFamily="34" charset="0"/>
                <a:ea typeface="Times New Roman" pitchFamily="18" charset="0"/>
                <a:cs typeface="Arial" pitchFamily="34" charset="0"/>
              </a:rPr>
              <a:t>5. Жилищно-коммунальное хозяйство. </a:t>
            </a:r>
            <a:r>
              <a:rPr lang="ru-RU" dirty="0" smtClean="0"/>
              <a:t>Для основной массы экономически активного населения доступность жилья остается на низком уровне.</a:t>
            </a:r>
          </a:p>
          <a:p>
            <a:r>
              <a:rPr lang="en-US" dirty="0" smtClean="0"/>
              <a:t>     </a:t>
            </a:r>
            <a:r>
              <a:rPr lang="ru-RU" dirty="0" smtClean="0"/>
              <a:t> Необходимо дальнейшее увеличение объемов финансирования строительства арендного жилья для граждан, состоящих на учете нуждающихся в жилище в местных исполнительных органах.</a:t>
            </a:r>
          </a:p>
          <a:p>
            <a:r>
              <a:rPr lang="en-US" dirty="0" smtClean="0"/>
              <a:t>     </a:t>
            </a:r>
            <a:r>
              <a:rPr lang="ru-RU" dirty="0" smtClean="0"/>
              <a:t> В существующем жилищном фонде 26 % жилья, относящегося к многоквартирным жилым домам, требует проведения отдельных видов ремонта, а 3 % относится к категории аварийного жилья, непригодного для дальнейшей эксплуатации.</a:t>
            </a:r>
          </a:p>
          <a:p>
            <a:r>
              <a:rPr lang="ru-RU" dirty="0" smtClean="0"/>
              <a:t> </a:t>
            </a:r>
            <a:r>
              <a:rPr lang="en-US" dirty="0" smtClean="0"/>
              <a:t>     </a:t>
            </a:r>
            <a:r>
              <a:rPr lang="ru-RU" dirty="0" smtClean="0"/>
              <a:t> В Казахстане необходимо развитие эффективного рынка строительной индустрии, что является важным фактором повышения доступности жилья для широких слоев населения. </a:t>
            </a:r>
          </a:p>
          <a:p>
            <a:r>
              <a:rPr lang="en-US" dirty="0" smtClean="0"/>
              <a:t>     </a:t>
            </a:r>
            <a:r>
              <a:rPr lang="ru-RU" dirty="0" smtClean="0"/>
              <a:t> </a:t>
            </a:r>
            <a:r>
              <a:rPr lang="ru-RU" b="1" dirty="0" smtClean="0"/>
              <a:t>Целью Концепции является </a:t>
            </a:r>
            <a:r>
              <a:rPr lang="ru-RU" dirty="0" smtClean="0"/>
              <a:t>создание условий для повышения качества и конкурентоспособности человеческого капитала, а также достижение высокого стандарта качества жизни для всех </a:t>
            </a:r>
            <a:r>
              <a:rPr lang="ru-RU" dirty="0" err="1" smtClean="0"/>
              <a:t>казахстанцев</a:t>
            </a:r>
            <a:r>
              <a:rPr lang="ru-RU" dirty="0" smtClean="0"/>
              <a:t>.</a:t>
            </a:r>
          </a:p>
          <a:p>
            <a:r>
              <a:rPr lang="ru-RU" dirty="0" smtClean="0"/>
              <a:t>Для достижения цели по формированию справедливого общества необходимо решение следующих задач:</a:t>
            </a:r>
          </a:p>
          <a:p>
            <a:r>
              <a:rPr lang="ru-RU" dirty="0" smtClean="0"/>
              <a:t> </a:t>
            </a:r>
            <a:r>
              <a:rPr lang="en-US" dirty="0" smtClean="0"/>
              <a:t>     </a:t>
            </a:r>
            <a:r>
              <a:rPr lang="ru-RU" dirty="0" smtClean="0"/>
              <a:t> 1) построение эффективной модели социально-трудовых отношений, основанной на продуктивной занятости, безопасных рабочих местах; </a:t>
            </a:r>
          </a:p>
          <a:p>
            <a:r>
              <a:rPr lang="ru-RU" dirty="0" smtClean="0"/>
              <a:t> </a:t>
            </a:r>
            <a:r>
              <a:rPr lang="en-US" dirty="0" smtClean="0"/>
              <a:t>     </a:t>
            </a:r>
            <a:r>
              <a:rPr lang="ru-RU" dirty="0" smtClean="0"/>
              <a:t> 2) создание инновационной и финансово-устойчивой системы здравоохранения, предоставляющей медицинские услуги высокого качества гражданам; </a:t>
            </a:r>
          </a:p>
          <a:p>
            <a:r>
              <a:rPr lang="ru-RU" dirty="0" smtClean="0"/>
              <a:t> </a:t>
            </a:r>
            <a:r>
              <a:rPr lang="en-US" dirty="0" smtClean="0"/>
              <a:t>     </a:t>
            </a:r>
            <a:endParaRPr lang="ru-RU" dirty="0" smtClean="0"/>
          </a:p>
          <a:p>
            <a:r>
              <a:rPr lang="ru-RU" dirty="0" smtClean="0"/>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Дата 2"/>
          <p:cNvSpPr>
            <a:spLocks noGrp="1"/>
          </p:cNvSpPr>
          <p:nvPr>
            <p:ph type="dt" sz="half" idx="10"/>
          </p:nvPr>
        </p:nvSpPr>
        <p:spPr/>
        <p:txBody>
          <a:bodyPr/>
          <a:lstStyle/>
          <a:p>
            <a:fld id="{98E69099-967A-4DB0-9D65-8D7F13EABC1F}"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25</a:t>
            </a:fld>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42852"/>
            <a:ext cx="8358246" cy="6217087"/>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3) формирование конкурентоспособной и доступной системы образования, предоставляющей гражданам квалификаций, востребованных на рынке труда, возможность обучения в течение всей жизни; </a:t>
            </a:r>
          </a:p>
          <a:p>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4) развитие адресной и комплексной системы социальной защиты, основанной на инклюзивном экономическом росте; </a:t>
            </a:r>
          </a:p>
          <a:p>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5) расширение информационного, культурного и спортивного пространства, предоставляющего возможности для духовного и физического развития </a:t>
            </a:r>
            <a:r>
              <a:rPr lang="ru-RU" sz="2000" dirty="0" err="1" smtClean="0">
                <a:latin typeface="Times New Roman" pitchFamily="18" charset="0"/>
                <a:cs typeface="Times New Roman" pitchFamily="18" charset="0"/>
              </a:rPr>
              <a:t>казахстанцев</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     </a:t>
            </a:r>
            <a:r>
              <a:rPr lang="ru-RU" sz="2000" i="1" dirty="0" smtClean="0">
                <a:solidFill>
                  <a:srgbClr val="0070C0"/>
                </a:solidFill>
                <a:latin typeface="Times New Roman" pitchFamily="18" charset="0"/>
                <a:cs typeface="Times New Roman" pitchFamily="18" charset="0"/>
              </a:rPr>
              <a:t>По определению </a:t>
            </a:r>
            <a:r>
              <a:rPr lang="ru-RU" sz="2000" b="1" i="1" dirty="0" smtClean="0">
                <a:solidFill>
                  <a:srgbClr val="0070C0"/>
                </a:solidFill>
                <a:latin typeface="Times New Roman" pitchFamily="18" charset="0"/>
                <a:cs typeface="Times New Roman" pitchFamily="18" charset="0"/>
              </a:rPr>
              <a:t>OECD (ОЭСР),</a:t>
            </a:r>
            <a:r>
              <a:rPr lang="ru-RU" sz="2000" i="1" dirty="0" smtClean="0">
                <a:solidFill>
                  <a:srgbClr val="0070C0"/>
                </a:solidFill>
                <a:latin typeface="Times New Roman" pitchFamily="18" charset="0"/>
                <a:cs typeface="Times New Roman" pitchFamily="18" charset="0"/>
              </a:rPr>
              <a:t> </a:t>
            </a:r>
            <a:r>
              <a:rPr lang="ru-RU" sz="2000" b="1" i="1" dirty="0" smtClean="0">
                <a:solidFill>
                  <a:srgbClr val="0070C0"/>
                </a:solidFill>
                <a:latin typeface="Times New Roman" pitchFamily="18" charset="0"/>
                <a:cs typeface="Times New Roman" pitchFamily="18" charset="0"/>
              </a:rPr>
              <a:t>инклюзивный рост</a:t>
            </a:r>
            <a:r>
              <a:rPr lang="ru-RU" sz="2000" i="1" dirty="0" smtClean="0">
                <a:solidFill>
                  <a:srgbClr val="0070C0"/>
                </a:solidFill>
                <a:latin typeface="Times New Roman" pitchFamily="18" charset="0"/>
                <a:cs typeface="Times New Roman" pitchFamily="18" charset="0"/>
              </a:rPr>
              <a:t> – </a:t>
            </a:r>
            <a:r>
              <a:rPr lang="ru-RU" sz="2000" b="1" i="1" dirty="0" smtClean="0">
                <a:solidFill>
                  <a:srgbClr val="0070C0"/>
                </a:solidFill>
                <a:latin typeface="Times New Roman" pitchFamily="18" charset="0"/>
                <a:cs typeface="Times New Roman" pitchFamily="18" charset="0"/>
              </a:rPr>
              <a:t>это</a:t>
            </a:r>
            <a:r>
              <a:rPr lang="ru-RU" sz="2000" i="1" dirty="0" smtClean="0">
                <a:solidFill>
                  <a:srgbClr val="0070C0"/>
                </a:solidFill>
                <a:latin typeface="Times New Roman" pitchFamily="18" charset="0"/>
                <a:cs typeface="Times New Roman" pitchFamily="18" charset="0"/>
              </a:rPr>
              <a:t> экономическое развитие, в рамках которого возникают возможности для всех слоев населения, справедливо распределяются материальные и нематериальные блага в обществе для повышения его благосостояния.</a:t>
            </a:r>
          </a:p>
          <a:p>
            <a:r>
              <a:rPr lang="ru-RU" sz="2000" i="1" dirty="0" smtClean="0">
                <a:solidFill>
                  <a:srgbClr val="0070C0"/>
                </a:solidFill>
                <a:latin typeface="Times New Roman" pitchFamily="18" charset="0"/>
                <a:cs typeface="Times New Roman" pitchFamily="18" charset="0"/>
              </a:rPr>
              <a:t>OECD (ОЭСР) - </a:t>
            </a:r>
            <a:r>
              <a:rPr lang="en-US" sz="2000" i="1" dirty="0" err="1" smtClean="0">
                <a:solidFill>
                  <a:srgbClr val="0070C0"/>
                </a:solidFill>
                <a:latin typeface="Times New Roman" pitchFamily="18" charset="0"/>
                <a:cs typeface="Times New Roman" pitchFamily="18" charset="0"/>
              </a:rPr>
              <a:t>Organisation</a:t>
            </a:r>
            <a:r>
              <a:rPr lang="en-US" sz="2000" i="1" dirty="0" smtClean="0">
                <a:solidFill>
                  <a:srgbClr val="0070C0"/>
                </a:solidFill>
                <a:latin typeface="Times New Roman" pitchFamily="18" charset="0"/>
                <a:cs typeface="Times New Roman" pitchFamily="18" charset="0"/>
              </a:rPr>
              <a:t> for Economic Co-operation and Development</a:t>
            </a:r>
            <a:r>
              <a:rPr lang="ru-RU" sz="2000" i="1" dirty="0" smtClean="0">
                <a:solidFill>
                  <a:srgbClr val="0070C0"/>
                </a:solidFill>
                <a:latin typeface="Times New Roman" pitchFamily="18" charset="0"/>
                <a:cs typeface="Times New Roman" pitchFamily="18" charset="0"/>
              </a:rPr>
              <a:t>.</a:t>
            </a:r>
            <a:r>
              <a:rPr lang="ru-RU" sz="2000" dirty="0" smtClean="0">
                <a:latin typeface="Times New Roman" pitchFamily="18" charset="0"/>
                <a:cs typeface="Times New Roman" pitchFamily="18" charset="0"/>
              </a:rPr>
              <a:t> Международная экономическая организация </a:t>
            </a:r>
            <a:r>
              <a:rPr lang="ru-RU" sz="2000" dirty="0" smtClean="0">
                <a:latin typeface="Times New Roman" pitchFamily="18" charset="0"/>
                <a:cs typeface="Times New Roman" pitchFamily="18" charset="0"/>
                <a:hlinkClick r:id="rId2" tooltip="Развитые страны"/>
              </a:rPr>
              <a:t>развитых стран</a:t>
            </a:r>
            <a:r>
              <a:rPr lang="ru-RU" sz="2000" dirty="0" smtClean="0">
                <a:latin typeface="Times New Roman" pitchFamily="18" charset="0"/>
                <a:cs typeface="Times New Roman" pitchFamily="18" charset="0"/>
              </a:rPr>
              <a:t>, признающих принципы </a:t>
            </a:r>
            <a:r>
              <a:rPr lang="ru-RU" sz="2000" dirty="0" smtClean="0">
                <a:latin typeface="Times New Roman" pitchFamily="18" charset="0"/>
                <a:cs typeface="Times New Roman" pitchFamily="18" charset="0"/>
                <a:hlinkClick r:id="rId3" tooltip="Представительная демократия"/>
              </a:rPr>
              <a:t>представительной демократии</a:t>
            </a:r>
            <a:r>
              <a:rPr lang="ru-RU" sz="2000" dirty="0" smtClean="0">
                <a:latin typeface="Times New Roman" pitchFamily="18" charset="0"/>
                <a:cs typeface="Times New Roman" pitchFamily="18" charset="0"/>
              </a:rPr>
              <a:t> и свободной </a:t>
            </a:r>
            <a:r>
              <a:rPr lang="ru-RU" sz="2000" dirty="0" smtClean="0">
                <a:latin typeface="Times New Roman" pitchFamily="18" charset="0"/>
                <a:cs typeface="Times New Roman" pitchFamily="18" charset="0"/>
                <a:hlinkClick r:id="rId4" tooltip="Рыночная экономика"/>
              </a:rPr>
              <a:t>рыночной экономики</a:t>
            </a:r>
            <a:r>
              <a:rPr lang="ru-RU" sz="2000" dirty="0" smtClean="0">
                <a:latin typeface="Times New Roman" pitchFamily="18" charset="0"/>
                <a:cs typeface="Times New Roman" pitchFamily="18" charset="0"/>
              </a:rPr>
              <a:t>. Включает 36 стран мира, Казахстана и других стран бывшего СССР, кроме Литвы, Латвии и Эстонии, в его составе нет.</a:t>
            </a:r>
            <a:endParaRPr lang="ru-RU" sz="2000" i="1" dirty="0" smtClean="0">
              <a:solidFill>
                <a:srgbClr val="0070C0"/>
              </a:solidFill>
              <a:latin typeface="Times New Roman" pitchFamily="18" charset="0"/>
              <a:cs typeface="Times New Roman" pitchFamily="18" charset="0"/>
            </a:endParaRPr>
          </a:p>
          <a:p>
            <a:endParaRPr lang="ru-RU" i="1" dirty="0" smtClean="0">
              <a:solidFill>
                <a:srgbClr val="0070C0"/>
              </a:solidFill>
            </a:endParaRPr>
          </a:p>
        </p:txBody>
      </p:sp>
      <p:sp>
        <p:nvSpPr>
          <p:cNvPr id="3" name="Дата 2"/>
          <p:cNvSpPr>
            <a:spLocks noGrp="1"/>
          </p:cNvSpPr>
          <p:nvPr>
            <p:ph type="dt" sz="half" idx="10"/>
          </p:nvPr>
        </p:nvSpPr>
        <p:spPr/>
        <p:txBody>
          <a:bodyPr/>
          <a:lstStyle/>
          <a:p>
            <a:fld id="{701ACA57-DDA3-466A-AE2C-8996B760414A}"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26</a:t>
            </a:fld>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282" y="142852"/>
            <a:ext cx="8786874" cy="73866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9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Модель социального развития в Казахстане</a:t>
            </a:r>
            <a:endParaRPr kumimoji="0" lang="ru-RU" sz="19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Анализ зарубежных моделей показывает, что казахстанская социальная модель развивается по основным принципам, характерным континентальной модели, но с учетом определенных национальных особенностей.</a:t>
            </a:r>
            <a:endParaRPr kumimoji="0" lang="ru-RU" sz="1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Так, в действующей социальной модели эффективно функционирует национальная схема социального партнерства, основанная на распределении ответственности между государством, работодателями и гражданами.</a:t>
            </a:r>
            <a:endParaRPr kumimoji="0" lang="en-US"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 сфере социальной защиты работодатели обеспечивают социальное страхование работников. В сфере пенсионного обеспечения ответственность возложена, прежде всего, на граждан через механизм накопительных пенсионных счетов. </a:t>
            </a:r>
          </a:p>
          <a:p>
            <a:pPr eaLnBrk="0" fontAlgn="base" hangingPunct="0">
              <a:spcBef>
                <a:spcPct val="0"/>
              </a:spcBef>
              <a:spcAft>
                <a:spcPct val="0"/>
              </a:spcAft>
            </a:pPr>
            <a:r>
              <a:rPr lang="ru-RU" sz="1900" dirty="0" smtClean="0">
                <a:latin typeface="Times New Roman" pitchFamily="18" charset="0"/>
                <a:cs typeface="Times New Roman" pitchFamily="18" charset="0"/>
              </a:rPr>
              <a:t>       Дальнейшее развитие казахстанской социальной модели обеспечит повышение качества жизни граждан на основе производительной занятости и инклюзивного экономического роста через всеобщее равенство возможностей и четкое распределение ответственности между государством, работодателем и гражданином.</a:t>
            </a:r>
          </a:p>
          <a:p>
            <a:r>
              <a:rPr lang="ru-RU" sz="1900" dirty="0" smtClean="0">
                <a:latin typeface="Times New Roman" pitchFamily="18" charset="0"/>
                <a:cs typeface="Times New Roman" pitchFamily="18" charset="0"/>
              </a:rPr>
              <a:t>       </a:t>
            </a:r>
            <a:r>
              <a:rPr lang="ru-RU" sz="1900" b="1" dirty="0" smtClean="0">
                <a:latin typeface="Times New Roman" pitchFamily="18" charset="0"/>
                <a:cs typeface="Times New Roman" pitchFamily="18" charset="0"/>
              </a:rPr>
              <a:t>Основные направления развития социальной сферы. Компоненты казахстанского стандарта качества жизни</a:t>
            </a:r>
          </a:p>
          <a:p>
            <a:r>
              <a:rPr lang="en-US" sz="1900" dirty="0" smtClean="0">
                <a:latin typeface="Times New Roman" pitchFamily="18" charset="0"/>
                <a:cs typeface="Times New Roman" pitchFamily="18" charset="0"/>
              </a:rPr>
              <a:t>     </a:t>
            </a:r>
            <a:r>
              <a:rPr lang="ru-RU" sz="1900" dirty="0" smtClean="0">
                <a:latin typeface="Times New Roman" pitchFamily="18" charset="0"/>
                <a:cs typeface="Times New Roman" pitchFamily="18" charset="0"/>
              </a:rPr>
              <a:t> Стратегия социальной модернизации представляет собой практическую реализацию принципов социальной модели и определяет основные контуры развития образования, здравоохранения, сфер труда и занятости, социальной защиты, информации, культуры и спорта.</a:t>
            </a:r>
          </a:p>
          <a:p>
            <a:pPr eaLnBrk="0" fontAlgn="base" hangingPunct="0">
              <a:spcBef>
                <a:spcPct val="0"/>
              </a:spcBef>
              <a:spcAft>
                <a:spcPct val="0"/>
              </a:spcAft>
            </a:pPr>
            <a:endParaRPr lang="ru-RU" sz="1900" dirty="0" smtClean="0">
              <a:latin typeface="Times New Roman" pitchFamily="18" charset="0"/>
              <a:cs typeface="Times New Roman" pitchFamily="18" charset="0"/>
            </a:endParaRPr>
          </a:p>
          <a:p>
            <a:pPr eaLnBrk="0" fontAlgn="base" hangingPunct="0">
              <a:spcBef>
                <a:spcPct val="0"/>
              </a:spcBef>
              <a:spcAft>
                <a:spcPct val="0"/>
              </a:spcAft>
            </a:pPr>
            <a:endParaRPr lang="ru-RU"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Дата 2"/>
          <p:cNvSpPr>
            <a:spLocks noGrp="1"/>
          </p:cNvSpPr>
          <p:nvPr>
            <p:ph type="dt" sz="half" idx="10"/>
          </p:nvPr>
        </p:nvSpPr>
        <p:spPr/>
        <p:txBody>
          <a:bodyPr/>
          <a:lstStyle/>
          <a:p>
            <a:fld id="{9FF5AAE5-5A29-4789-89DC-CD7EF03AC1B6}"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27</a:t>
            </a:fld>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357166"/>
            <a:ext cx="8786874" cy="6801862"/>
          </a:xfrm>
          <a:prstGeom prst="rect">
            <a:avLst/>
          </a:prstGeom>
        </p:spPr>
        <p:txBody>
          <a:bodyPr wrap="square">
            <a:spAutoFit/>
          </a:bodyPr>
          <a:lstStyle/>
          <a:p>
            <a:pPr marL="457200" indent="-457200" algn="ctr"/>
            <a:r>
              <a:rPr lang="ru-RU" sz="2000" b="1" dirty="0" smtClean="0">
                <a:latin typeface="Times New Roman" pitchFamily="18" charset="0"/>
                <a:cs typeface="Times New Roman" pitchFamily="18" charset="0"/>
              </a:rPr>
              <a:t>4. Обеспечение социальной безопасности как </a:t>
            </a:r>
            <a:r>
              <a:rPr lang="ru-RU" sz="2000" b="1" dirty="0" err="1" smtClean="0">
                <a:latin typeface="Times New Roman" pitchFamily="18" charset="0"/>
                <a:cs typeface="Times New Roman" pitchFamily="18" charset="0"/>
              </a:rPr>
              <a:t>важнейщая</a:t>
            </a:r>
            <a:r>
              <a:rPr lang="ru-RU" sz="2000" b="1" dirty="0" smtClean="0">
                <a:latin typeface="Times New Roman" pitchFamily="18" charset="0"/>
                <a:cs typeface="Times New Roman" pitchFamily="18" charset="0"/>
              </a:rPr>
              <a:t> функция государства</a:t>
            </a:r>
          </a:p>
          <a:p>
            <a:r>
              <a:rPr lang="ru-RU" sz="2000" dirty="0" smtClean="0">
                <a:latin typeface="Times New Roman" pitchFamily="18" charset="0"/>
                <a:cs typeface="Times New Roman" pitchFamily="18" charset="0"/>
              </a:rPr>
              <a:t>       Обеспечение национальной безопасности вообще, и социальной безопасности, в частности, является одной из главных и неотъемлемых функций государства.     Обеспечение национальной безопасности достигается:</a:t>
            </a:r>
          </a:p>
          <a:p>
            <a:r>
              <a:rPr lang="ru-RU" sz="2000" dirty="0" smtClean="0">
                <a:latin typeface="Times New Roman" pitchFamily="18" charset="0"/>
                <a:cs typeface="Times New Roman" pitchFamily="18" charset="0"/>
              </a:rPr>
              <a:t>1) последовательно реализуемой единой государственной политикой при четком разграничении компетенции и обеспечении согласованного функционирования всех органов и должностных лиц государства, а также граждан, принимающих на законном основании участие в реализации мер по обеспечению национальной безопасности;</a:t>
            </a:r>
          </a:p>
          <a:p>
            <a:r>
              <a:rPr lang="ru-RU" sz="2000" dirty="0" smtClean="0">
                <a:latin typeface="Times New Roman" pitchFamily="18" charset="0"/>
                <a:cs typeface="Times New Roman" pitchFamily="18" charset="0"/>
              </a:rPr>
              <a:t>2) адекватностью мер по защите национальных интересов от реальных и потенциальных угроз;</a:t>
            </a:r>
          </a:p>
          <a:p>
            <a:r>
              <a:rPr lang="ru-RU" sz="2000" dirty="0" smtClean="0">
                <a:latin typeface="Times New Roman" pitchFamily="18" charset="0"/>
                <a:cs typeface="Times New Roman" pitchFamily="18" charset="0"/>
              </a:rPr>
              <a:t>3) взаимной ответственностью личности, общества и государства, балансом их интересов.</a:t>
            </a:r>
          </a:p>
          <a:p>
            <a:r>
              <a:rPr lang="ru-RU" sz="2000" dirty="0" smtClean="0">
                <a:latin typeface="Times New Roman" pitchFamily="18" charset="0"/>
                <a:cs typeface="Times New Roman" pitchFamily="18" charset="0"/>
              </a:rPr>
              <a:t>        Функцию обеспечения безопасности выполняют все государственные органы без исключения. Все уполномоченные государственные органы и организации в обязательном порядке, в пределах своей компетенции, осуществляют обеспечение социальной безопасности. Иначе говоря, данная функция характерна для всех элементов государственного механизма.</a:t>
            </a:r>
          </a:p>
          <a:p>
            <a:pPr marL="457200" indent="-457200"/>
            <a:endParaRPr lang="ru-RU" dirty="0" smtClean="0"/>
          </a:p>
          <a:p>
            <a:pPr marL="457200" indent="-457200"/>
            <a:endParaRPr lang="ru-RU" b="1" dirty="0" smtClean="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7AFD5F6C-8160-46BF-B9CA-2A83D51CCEDD}"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28</a:t>
            </a:fld>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214282" y="285728"/>
            <a:ext cx="8715436"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ru-RU"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упомянутой нами Концепции социального развития Республики Казахстан до 2030 года</a:t>
            </a:r>
            <a:r>
              <a:rPr kumimoji="0" lang="ru-RU" sz="200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предусмотрен комплекс мер по п</a:t>
            </a:r>
            <a:r>
              <a:rPr lang="ru-RU" sz="2000" dirty="0" smtClean="0">
                <a:solidFill>
                  <a:srgbClr val="000000"/>
                </a:solidFill>
                <a:latin typeface="Times New Roman" pitchFamily="18" charset="0"/>
                <a:ea typeface="Times New Roman" pitchFamily="18" charset="0"/>
                <a:cs typeface="Times New Roman" pitchFamily="18" charset="0"/>
              </a:rPr>
              <a:t>овышению эффективности государственного управления социальными процессами. В частности, в</a:t>
            </a:r>
            <a:r>
              <a:rPr lang="ru-RU" sz="2000" dirty="0" smtClean="0">
                <a:latin typeface="Times New Roman" pitchFamily="18" charset="0"/>
                <a:cs typeface="Times New Roman" pitchFamily="18" charset="0"/>
              </a:rPr>
              <a:t> целях повышения эффективности государственного управления социальными процессами продолжится укрепление институциональных подходов, инструментов и механизмов, необходимых для выполнения приоритетов и достижения результатов стратегии социальной модернизации.</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На повышение эффективности проводимых в Казахстане социальных преобразований будет направлена реализация комплекса мер по:</a:t>
            </a:r>
          </a:p>
          <a:p>
            <a:r>
              <a:rPr lang="ru-RU" sz="2000" dirty="0" smtClean="0">
                <a:latin typeface="Times New Roman" pitchFamily="18" charset="0"/>
                <a:cs typeface="Times New Roman" pitchFamily="18" charset="0"/>
              </a:rPr>
              <a:t>1) развитию системы государственного управления социальными процессами в государственных органах; </a:t>
            </a:r>
          </a:p>
          <a:p>
            <a:r>
              <a:rPr lang="ru-RU" sz="2000" dirty="0" smtClean="0">
                <a:latin typeface="Times New Roman" pitchFamily="18" charset="0"/>
                <a:cs typeface="Times New Roman" pitchFamily="18" charset="0"/>
              </a:rPr>
              <a:t>2) развитию гражданской службы; </a:t>
            </a:r>
          </a:p>
          <a:p>
            <a:r>
              <a:rPr lang="ru-RU" sz="2000" dirty="0" smtClean="0">
                <a:latin typeface="Times New Roman" pitchFamily="18" charset="0"/>
                <a:cs typeface="Times New Roman" pitchFamily="18" charset="0"/>
              </a:rPr>
              <a:t>3) укреплению сотрудничества государственных структур с неправительственным сектором. </a:t>
            </a:r>
          </a:p>
          <a:p>
            <a:r>
              <a:rPr lang="ru-RU" sz="2000" i="1" u="sng" dirty="0" smtClean="0">
                <a:latin typeface="Times New Roman" pitchFamily="18" charset="0"/>
                <a:cs typeface="Times New Roman" pitchFamily="18" charset="0"/>
              </a:rPr>
              <a:t>Развитие системы государственного управления социальными процессами в государственных органах.</a:t>
            </a:r>
            <a:r>
              <a:rPr lang="ru-RU" sz="2000" dirty="0" smtClean="0"/>
              <a:t> </a:t>
            </a:r>
            <a:r>
              <a:rPr lang="ru-RU" sz="2000" dirty="0" smtClean="0">
                <a:latin typeface="Times New Roman" pitchFamily="18" charset="0"/>
                <a:cs typeface="Times New Roman" pitchFamily="18" charset="0"/>
              </a:rPr>
              <a:t>Для успешного достижения целей социальной модернизации одной из задач в сфере государственного управления станет формирование эффективной кадровой политики. Государственные органы будут привлекать и удерживать компетентных служащих, оказывать им поддержку в плане обучения и совершенствования навыков. </a:t>
            </a:r>
            <a:endParaRPr lang="ru-RU" sz="2000" i="1" u="sng"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pPr fontAlgn="base">
              <a:spcBef>
                <a:spcPct val="0"/>
              </a:spcBef>
              <a:spcAft>
                <a:spcPct val="0"/>
              </a:spcAft>
            </a:pPr>
            <a:endParaRPr lang="ru-RU"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75A20288-686A-4AF1-B312-E8805027E813}"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29</a:t>
            </a:fld>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786874" cy="5324535"/>
          </a:xfrm>
          <a:prstGeom prst="rect">
            <a:avLst/>
          </a:prstGeom>
        </p:spPr>
        <p:txBody>
          <a:bodyPr wrap="square">
            <a:spAutoFit/>
          </a:bodyPr>
          <a:lstStyle/>
          <a:p>
            <a:r>
              <a:rPr lang="en-US" dirty="0" smtClean="0"/>
              <a:t>       </a:t>
            </a:r>
            <a:r>
              <a:rPr lang="ru-RU" sz="2000" dirty="0" smtClean="0">
                <a:latin typeface="Times New Roman" pitchFamily="18" charset="0"/>
                <a:cs typeface="Times New Roman" pitchFamily="18" charset="0"/>
              </a:rPr>
              <a:t>Достаточно широкое использование термина «социальная безопасность», в том числе в международных нормативно-правовых актах, обусловило формирование различных подходов к его пониманию.  Сложилось несколько подходов в интерпретации данного понятия. Один из возможных подходов в определении понятия «социальная безопасность» получил распространение за рубежом. Для этого подхода  характерно ассоциировать понятие «социальная безопасность» с понятием  «социальное  обеспечение».  При  этом  полагается,  что  решение проблем обеспечения социальной безопасности, предоставления материальной и иной помощи нуждающимся категориям граждан является основополагающим аспектом обеспечения национальной безопасности в целом. В соответствии с данным подходом осуществляется практическая работа по решению проблем социального характера. Например, в США вопросами социальной безопасности занимается специально </a:t>
            </a:r>
          </a:p>
          <a:p>
            <a:r>
              <a:rPr lang="ru-RU" sz="2000" dirty="0" smtClean="0">
                <a:latin typeface="Times New Roman" pitchFamily="18" charset="0"/>
                <a:cs typeface="Times New Roman" pitchFamily="18" charset="0"/>
              </a:rPr>
              <a:t>созданный орган федеральной власти – Управление социальной безопасности, действующий на основе закона о социальной безопасности 1935 г., принятого для предотвращения социального взрыва после Великой депрессии 1929 – 1933 гг.</a:t>
            </a:r>
            <a:endParaRPr lang="ru-RU" sz="20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F99851C6-2FAA-4C1C-A988-CCF93CC2EB72}"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3</a:t>
            </a:fld>
            <a:endParaRPr lang="ru-R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214282" y="142852"/>
            <a:ext cx="8715436" cy="85869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ru-RU" sz="2000" dirty="0" smtClean="0"/>
              <a:t>Важным направлением в рамках достижения целей социальной модернизации выступает повышение качества и доступности социальных услуг как основного аспекта эффективности государственного управления.</a:t>
            </a:r>
          </a:p>
          <a:p>
            <a:pPr lvl="0" algn="just" fontAlgn="base">
              <a:spcBef>
                <a:spcPct val="0"/>
              </a:spcBef>
              <a:spcAft>
                <a:spcPct val="0"/>
              </a:spcAft>
            </a:pPr>
            <a:r>
              <a:rPr lang="ru-RU" sz="2000" dirty="0" smtClean="0"/>
              <a:t>Важным аспектом социальной модернизации и повышения качества социальных услуг будет являться проведение регулярной оценки реализуемых в сферах образования, здравоохранения, культуры, спорта, труда и социальной защиты, жилищного строительства стратегических и программных документов.</a:t>
            </a:r>
          </a:p>
          <a:p>
            <a:pPr algn="just" fontAlgn="base">
              <a:spcBef>
                <a:spcPct val="0"/>
              </a:spcBef>
              <a:spcAft>
                <a:spcPct val="0"/>
              </a:spcAft>
            </a:pPr>
            <a:r>
              <a:rPr lang="ru-RU" sz="2000" i="1" u="sng" dirty="0" smtClean="0"/>
              <a:t>Развитие гражданской службы. </a:t>
            </a:r>
            <a:r>
              <a:rPr lang="ru-RU" sz="2000" dirty="0" smtClean="0"/>
              <a:t>Учитывая высокую социальную значимость гражданской службы, к которой относятся учителя, медицинские и социальные работники государство будет осуществлять системную и единую политику в отношении ее развития. Одним из направлений данной работы станет создание комплексной нормативной правовой основы регулирования гражданской службы.</a:t>
            </a:r>
          </a:p>
          <a:p>
            <a:pPr algn="just" fontAlgn="base">
              <a:spcBef>
                <a:spcPct val="0"/>
              </a:spcBef>
              <a:spcAft>
                <a:spcPct val="0"/>
              </a:spcAft>
            </a:pPr>
            <a:r>
              <a:rPr lang="ru-RU" sz="2000" i="1" u="sng" dirty="0" smtClean="0"/>
              <a:t>Партнерство с неправительственным сектором. </a:t>
            </a:r>
            <a:r>
              <a:rPr lang="ru-RU" sz="2000" dirty="0" smtClean="0"/>
              <a:t>Для достижения положительных результатов социальной модернизации решающее значение имеет совершенствование механизмов сотрудничества государственных органов с НПО. К 2030 году в социальной сфере будет сформирована и полноценно функционировать модель отношений, в которой государство и неправительственный сектор взаимодействуют на принципе равноправного партнерства.</a:t>
            </a:r>
          </a:p>
          <a:p>
            <a:pPr algn="just" fontAlgn="base">
              <a:spcBef>
                <a:spcPct val="0"/>
              </a:spcBef>
              <a:spcAft>
                <a:spcPct val="0"/>
              </a:spcAft>
            </a:pPr>
            <a:endParaRPr lang="ru-RU" sz="2000" dirty="0" smtClean="0"/>
          </a:p>
          <a:p>
            <a:pPr algn="just" fontAlgn="base">
              <a:spcBef>
                <a:spcPct val="0"/>
              </a:spcBef>
              <a:spcAft>
                <a:spcPct val="0"/>
              </a:spcAft>
            </a:pPr>
            <a:endParaRPr lang="ru-RU" sz="2000" dirty="0" smtClean="0"/>
          </a:p>
          <a:p>
            <a:pPr algn="just" fontAlgn="base">
              <a:spcBef>
                <a:spcPct val="0"/>
              </a:spcBef>
              <a:spcAft>
                <a:spcPct val="0"/>
              </a:spcAft>
            </a:pPr>
            <a:endParaRPr lang="ru-RU" sz="2000" dirty="0" smtClean="0"/>
          </a:p>
          <a:p>
            <a:pPr algn="just" fontAlgn="base">
              <a:spcBef>
                <a:spcPct val="0"/>
              </a:spcBef>
              <a:spcAft>
                <a:spcPct val="0"/>
              </a:spcAft>
            </a:pPr>
            <a:endParaRPr lang="ru-RU" dirty="0" smtClean="0"/>
          </a:p>
          <a:p>
            <a:pPr algn="just" fontAlgn="base">
              <a:spcBef>
                <a:spcPct val="0"/>
              </a:spcBef>
              <a:spcAft>
                <a:spcPct val="0"/>
              </a:spcAft>
            </a:pPr>
            <a:endParaRPr lang="ru-RU" dirty="0" smtClean="0"/>
          </a:p>
          <a:p>
            <a:pPr algn="just" fontAlgn="base">
              <a:spcBef>
                <a:spcPct val="0"/>
              </a:spcBef>
              <a:spcAft>
                <a:spcPct val="0"/>
              </a:spcAft>
            </a:pPr>
            <a:endParaRPr lang="ru-RU" i="1" u="sng" dirty="0" smtClean="0"/>
          </a:p>
          <a:p>
            <a:pPr lvl="0" algn="just" fontAlgn="base">
              <a:spcBef>
                <a:spcPct val="0"/>
              </a:spcBef>
              <a:spcAft>
                <a:spcPct val="0"/>
              </a:spcAf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Дата 2"/>
          <p:cNvSpPr>
            <a:spLocks noGrp="1"/>
          </p:cNvSpPr>
          <p:nvPr>
            <p:ph type="dt" sz="half" idx="10"/>
          </p:nvPr>
        </p:nvSpPr>
        <p:spPr/>
        <p:txBody>
          <a:bodyPr/>
          <a:lstStyle/>
          <a:p>
            <a:fld id="{5EF4837F-6827-4B81-9605-8581CC58539A}"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30</a:t>
            </a:fld>
            <a:endParaRPr lang="ru-R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357158" y="285728"/>
            <a:ext cx="850112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Рекомендуемая</a:t>
            </a:r>
            <a:r>
              <a:rPr kumimoji="0" lang="ru-RU" sz="1800" b="1" i="0" u="none" strike="noStrike" cap="none" normalizeH="0" dirty="0" smtClean="0">
                <a:ln>
                  <a:noFill/>
                </a:ln>
                <a:solidFill>
                  <a:schemeClr val="tx1"/>
                </a:solidFill>
                <a:effectLst/>
                <a:latin typeface="Times New Roman" pitchFamily="18" charset="0"/>
                <a:cs typeface="Times New Roman" pitchFamily="18" charset="0"/>
              </a:rPr>
              <a:t> по теме литература</a:t>
            </a:r>
          </a:p>
          <a:p>
            <a:pPr marL="0" marR="0" lvl="0" indent="0" algn="ctr" defTabSz="914400" rtl="0" eaLnBrk="1" fontAlgn="base" latinLnBrk="0" hangingPunct="1">
              <a:lnSpc>
                <a:spcPct val="100000"/>
              </a:lnSpc>
              <a:spcBef>
                <a:spcPct val="0"/>
              </a:spcBef>
              <a:spcAft>
                <a:spcPct val="0"/>
              </a:spcAft>
              <a:buClrTx/>
              <a:buSzTx/>
              <a:buFontTx/>
              <a:buNone/>
              <a:tabLst/>
            </a:pPr>
            <a:endParaRPr lang="ru-RU" b="1" baseline="0" dirty="0" smtClean="0">
              <a:latin typeface="Times New Roman" pitchFamily="18" charset="0"/>
              <a:cs typeface="Times New Roman" pitchFamily="18" charset="0"/>
            </a:endParaRPr>
          </a:p>
          <a:p>
            <a:pPr marL="457200" indent="-457200">
              <a:buAutoNum type="arabicPeriod"/>
            </a:pPr>
            <a:r>
              <a:rPr lang="ru-RU" sz="2000" dirty="0" smtClean="0"/>
              <a:t>Указ </a:t>
            </a:r>
            <a:r>
              <a:rPr lang="ru-RU" sz="2000" dirty="0" smtClean="0"/>
              <a:t>Президента Республики Казахстан № 841от 18 июня 2014 года </a:t>
            </a:r>
            <a:endParaRPr lang="ru-RU" sz="2000" dirty="0" smtClean="0"/>
          </a:p>
          <a:p>
            <a:pPr marL="457200" indent="-457200"/>
            <a:r>
              <a:rPr lang="ru-RU" sz="2000" dirty="0" smtClean="0"/>
              <a:t>«О Концепции </a:t>
            </a:r>
            <a:r>
              <a:rPr lang="ru-RU" sz="2000" dirty="0" smtClean="0"/>
              <a:t>дальнейшей модернизации пенсионной системы </a:t>
            </a:r>
            <a:r>
              <a:rPr lang="ru-RU" sz="2000" dirty="0" smtClean="0"/>
              <a:t>Республики</a:t>
            </a:r>
          </a:p>
          <a:p>
            <a:pPr marL="457200" indent="-457200"/>
            <a:r>
              <a:rPr lang="ru-RU" sz="2000" dirty="0" smtClean="0"/>
              <a:t> </a:t>
            </a:r>
            <a:r>
              <a:rPr lang="ru-RU" sz="2000" dirty="0" smtClean="0"/>
              <a:t>Казахстан до 2030 </a:t>
            </a:r>
            <a:r>
              <a:rPr lang="ru-RU" sz="2000" dirty="0" smtClean="0"/>
              <a:t>г.</a:t>
            </a:r>
          </a:p>
          <a:p>
            <a:pPr marL="457200" indent="-457200"/>
            <a:r>
              <a:rPr lang="ru-RU" sz="2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.Об </a:t>
            </a:r>
            <a:r>
              <a:rPr lang="ru-RU" sz="2000" dirty="0" smtClean="0">
                <a:latin typeface="Times New Roman" pitchFamily="18" charset="0"/>
                <a:cs typeface="Times New Roman" pitchFamily="18" charset="0"/>
              </a:rPr>
              <a:t>утверждении Концепции социального развития </a:t>
            </a:r>
            <a:r>
              <a:rPr lang="ru-RU" sz="2000" dirty="0" smtClean="0">
                <a:latin typeface="Times New Roman" pitchFamily="18" charset="0"/>
                <a:cs typeface="Times New Roman" pitchFamily="18" charset="0"/>
              </a:rPr>
              <a:t>Республики Казахстан</a:t>
            </a:r>
          </a:p>
          <a:p>
            <a:pPr marL="457200" indent="-457200"/>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до 2030 года и Плана социальной модернизации на </a:t>
            </a:r>
            <a:r>
              <a:rPr lang="ru-RU" sz="2000" dirty="0" smtClean="0">
                <a:latin typeface="Times New Roman" pitchFamily="18" charset="0"/>
                <a:cs typeface="Times New Roman" pitchFamily="18" charset="0"/>
              </a:rPr>
              <a:t>период </a:t>
            </a:r>
            <a:r>
              <a:rPr lang="ru-RU" sz="2000" dirty="0" smtClean="0">
                <a:latin typeface="Times New Roman" pitchFamily="18" charset="0"/>
                <a:cs typeface="Times New Roman" pitchFamily="18" charset="0"/>
              </a:rPr>
              <a:t>до 2016 года. </a:t>
            </a:r>
            <a:endParaRPr lang="ru-RU" sz="2000" dirty="0" smtClean="0">
              <a:latin typeface="Times New Roman" pitchFamily="18" charset="0"/>
              <a:cs typeface="Times New Roman" pitchFamily="18" charset="0"/>
            </a:endParaRPr>
          </a:p>
          <a:p>
            <a:pPr marL="457200" indent="-457200"/>
            <a:r>
              <a:rPr lang="ru-RU" sz="2000" dirty="0" smtClean="0">
                <a:latin typeface="Times New Roman" pitchFamily="18" charset="0"/>
                <a:cs typeface="Times New Roman" pitchFamily="18" charset="0"/>
              </a:rPr>
              <a:t>Постановление </a:t>
            </a:r>
            <a:r>
              <a:rPr lang="ru-RU" sz="2000" dirty="0" smtClean="0">
                <a:latin typeface="Times New Roman" pitchFamily="18" charset="0"/>
                <a:cs typeface="Times New Roman" pitchFamily="18" charset="0"/>
              </a:rPr>
              <a:t>Правительства Республики </a:t>
            </a:r>
            <a:r>
              <a:rPr lang="ru-RU" sz="2000" dirty="0" smtClean="0">
                <a:latin typeface="Times New Roman" pitchFamily="18" charset="0"/>
                <a:cs typeface="Times New Roman" pitchFamily="18" charset="0"/>
              </a:rPr>
              <a:t>Казахстан </a:t>
            </a:r>
            <a:r>
              <a:rPr lang="ru-RU" sz="2000" dirty="0" smtClean="0">
                <a:latin typeface="Times New Roman" pitchFamily="18" charset="0"/>
                <a:cs typeface="Times New Roman" pitchFamily="18" charset="0"/>
              </a:rPr>
              <a:t>от 24 апреля 2014 </a:t>
            </a:r>
            <a:endParaRPr lang="ru-RU" sz="2000" dirty="0" smtClean="0">
              <a:latin typeface="Times New Roman" pitchFamily="18" charset="0"/>
              <a:cs typeface="Times New Roman" pitchFamily="18" charset="0"/>
            </a:endParaRPr>
          </a:p>
          <a:p>
            <a:pPr marL="457200" indent="-457200"/>
            <a:r>
              <a:rPr lang="ru-RU" sz="2000" dirty="0" smtClean="0">
                <a:latin typeface="Times New Roman" pitchFamily="18" charset="0"/>
                <a:cs typeface="Times New Roman" pitchFamily="18" charset="0"/>
              </a:rPr>
              <a:t>года </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396</a:t>
            </a:r>
          </a:p>
          <a:p>
            <a:pPr marL="342900" indent="-342900"/>
            <a:r>
              <a:rPr lang="ru-RU" sz="2000" dirty="0" smtClean="0">
                <a:latin typeface="Times New Roman" pitchFamily="18" charset="0"/>
                <a:cs typeface="Times New Roman" pitchFamily="18" charset="0"/>
              </a:rPr>
              <a:t>3</a:t>
            </a:r>
            <a:r>
              <a:rPr lang="ru-RU" sz="2000" dirty="0" smtClean="0">
                <a:latin typeface="Times New Roman" pitchFamily="18" charset="0"/>
                <a:cs typeface="Times New Roman" pitchFamily="18" charset="0"/>
              </a:rPr>
              <a:t>. Концепция "Концепция </a:t>
            </a:r>
            <a:r>
              <a:rPr lang="ru-RU" sz="2000" dirty="0" smtClean="0">
                <a:latin typeface="Times New Roman" pitchFamily="18" charset="0"/>
                <a:cs typeface="Times New Roman" pitchFamily="18" charset="0"/>
              </a:rPr>
              <a:t>социальной защиты населения Республики </a:t>
            </a:r>
            <a:r>
              <a:rPr lang="ru-RU" sz="2000" dirty="0" smtClean="0">
                <a:latin typeface="Times New Roman" pitchFamily="18" charset="0"/>
                <a:cs typeface="Times New Roman" pitchFamily="18" charset="0"/>
              </a:rPr>
              <a:t>Казахстан«. Постановление </a:t>
            </a:r>
            <a:r>
              <a:rPr lang="ru-RU" sz="2000" smtClean="0">
                <a:latin typeface="Times New Roman" pitchFamily="18" charset="0"/>
                <a:cs typeface="Times New Roman" pitchFamily="18" charset="0"/>
              </a:rPr>
              <a:t>Правительства РК от </a:t>
            </a:r>
            <a:r>
              <a:rPr lang="ru-RU" sz="2000" dirty="0" smtClean="0">
                <a:latin typeface="Times New Roman" pitchFamily="18" charset="0"/>
                <a:cs typeface="Times New Roman" pitchFamily="18" charset="0"/>
              </a:rPr>
              <a:t>27.06.2001 N 886</a:t>
            </a:r>
            <a:endParaRPr lang="ru-RU" sz="2000" dirty="0" smtClean="0">
              <a:latin typeface="Times New Roman" pitchFamily="18" charset="0"/>
              <a:cs typeface="Times New Roman" pitchFamily="18" charset="0"/>
            </a:endParaRPr>
          </a:p>
          <a:p>
            <a:pPr marL="342900" indent="-342900"/>
            <a:r>
              <a:rPr lang="ru-RU" sz="2000" dirty="0" smtClean="0">
                <a:latin typeface="Times New Roman" pitchFamily="18" charset="0"/>
                <a:cs typeface="Times New Roman" pitchFamily="18" charset="0"/>
              </a:rPr>
              <a:t>4</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Учебное пособие по обучению основам предпринимательства по </a:t>
            </a:r>
            <a:r>
              <a:rPr lang="ru-RU" sz="2000" dirty="0" smtClean="0">
                <a:latin typeface="Times New Roman" pitchFamily="18" charset="0"/>
                <a:cs typeface="Times New Roman" pitchFamily="18" charset="0"/>
              </a:rPr>
              <a:t>проекту</a:t>
            </a:r>
          </a:p>
          <a:p>
            <a:pPr marL="342900" indent="-342900"/>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Бастау</a:t>
            </a:r>
            <a:r>
              <a:rPr lang="ru-RU" sz="2000" dirty="0" smtClean="0">
                <a:latin typeface="Times New Roman" pitchFamily="18" charset="0"/>
                <a:cs typeface="Times New Roman" pitchFamily="18" charset="0"/>
              </a:rPr>
              <a:t> Бизнес» / НПП «</a:t>
            </a:r>
            <a:r>
              <a:rPr lang="ru-RU" sz="2000" dirty="0" err="1" smtClean="0">
                <a:latin typeface="Times New Roman" pitchFamily="18" charset="0"/>
                <a:cs typeface="Times New Roman" pitchFamily="18" charset="0"/>
              </a:rPr>
              <a:t>Атамекен</a:t>
            </a:r>
            <a:r>
              <a:rPr lang="ru-RU" sz="2000" dirty="0" smtClean="0">
                <a:latin typeface="Times New Roman" pitchFamily="18" charset="0"/>
                <a:cs typeface="Times New Roman" pitchFamily="18" charset="0"/>
              </a:rPr>
              <a:t>». – Астана: ТОО «</a:t>
            </a:r>
            <a:r>
              <a:rPr lang="ru-RU" sz="2000" dirty="0" err="1" smtClean="0">
                <a:latin typeface="Times New Roman" pitchFamily="18" charset="0"/>
                <a:cs typeface="Times New Roman" pitchFamily="18" charset="0"/>
              </a:rPr>
              <a:t>Шанырак-Медиа</a:t>
            </a:r>
            <a:r>
              <a:rPr lang="ru-RU"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marL="342900" indent="-342900"/>
            <a:r>
              <a:rPr lang="ru-RU" sz="2000" dirty="0" smtClean="0">
                <a:latin typeface="Times New Roman" pitchFamily="18" charset="0"/>
                <a:cs typeface="Times New Roman" pitchFamily="18" charset="0"/>
              </a:rPr>
              <a:t>2018</a:t>
            </a:r>
            <a:r>
              <a:rPr lang="ru-RU" sz="2000" dirty="0" smtClean="0">
                <a:latin typeface="Times New Roman" pitchFamily="18" charset="0"/>
                <a:cs typeface="Times New Roman" pitchFamily="18" charset="0"/>
              </a:rPr>
              <a:t>. – 250 с.</a:t>
            </a:r>
          </a:p>
          <a:p>
            <a:r>
              <a:rPr lang="ru-RU" sz="2000" dirty="0" smtClean="0">
                <a:latin typeface="Times New Roman" pitchFamily="18" charset="0"/>
                <a:cs typeface="Times New Roman" pitchFamily="18" charset="0"/>
              </a:rPr>
              <a:t>5</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А. Ю. </a:t>
            </a:r>
            <a:r>
              <a:rPr lang="ru-RU" sz="2000" dirty="0" err="1" smtClean="0">
                <a:latin typeface="Times New Roman" pitchFamily="18" charset="0"/>
                <a:cs typeface="Times New Roman" pitchFamily="18" charset="0"/>
              </a:rPr>
              <a:t>Чмыхало</a:t>
            </a:r>
            <a:r>
              <a:rPr lang="ru-RU" sz="2000" dirty="0" smtClean="0">
                <a:latin typeface="Times New Roman" pitchFamily="18" charset="0"/>
                <a:cs typeface="Times New Roman" pitchFamily="18" charset="0"/>
              </a:rPr>
              <a:t>. Социальная безопасность. Учебное пособие. Томск, 2007. – 168 с.</a:t>
            </a:r>
          </a:p>
          <a:p>
            <a:r>
              <a:rPr lang="ru-RU" sz="2000" dirty="0" smtClean="0">
                <a:latin typeface="Times New Roman" pitchFamily="18" charset="0"/>
                <a:cs typeface="Times New Roman" pitchFamily="18" charset="0"/>
              </a:rPr>
              <a:t>6</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Зеркалов Д.В. Социальная безопасность. Монография. — К.: Основа, 2012. — 530 с.</a:t>
            </a:r>
          </a:p>
          <a:p>
            <a:endParaRPr lang="ru-RU" dirty="0" smtClean="0"/>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CA79DD57-7637-459E-A1FE-807148761329}"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31</a:t>
            </a:fld>
            <a:endParaRPr lang="ru-R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CED984B-D6E9-4DAB-AE7A-3D3C95933154}" type="datetime1">
              <a:rPr lang="ru-RU" smtClean="0"/>
              <a:pPr/>
              <a:t>01.04.2020</a:t>
            </a:fld>
            <a:endParaRPr lang="ru-RU"/>
          </a:p>
        </p:txBody>
      </p:sp>
      <p:sp>
        <p:nvSpPr>
          <p:cNvPr id="3" name="Номер слайда 2"/>
          <p:cNvSpPr>
            <a:spLocks noGrp="1"/>
          </p:cNvSpPr>
          <p:nvPr>
            <p:ph type="sldNum" sz="quarter" idx="12"/>
          </p:nvPr>
        </p:nvSpPr>
        <p:spPr/>
        <p:txBody>
          <a:bodyPr/>
          <a:lstStyle/>
          <a:p>
            <a:fld id="{725C68B6-61C2-468F-89AB-4B9F7531AA68}" type="slidenum">
              <a:rPr lang="ru-RU" smtClean="0"/>
              <a:pPr/>
              <a:t>32</a:t>
            </a:fld>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021C9CA-8117-4248-B6DA-7903AC7D02F6}" type="datetime1">
              <a:rPr lang="ru-RU" smtClean="0"/>
              <a:pPr/>
              <a:t>01.04.2020</a:t>
            </a:fld>
            <a:endParaRPr lang="ru-RU"/>
          </a:p>
        </p:txBody>
      </p:sp>
      <p:sp>
        <p:nvSpPr>
          <p:cNvPr id="3" name="Номер слайда 2"/>
          <p:cNvSpPr>
            <a:spLocks noGrp="1"/>
          </p:cNvSpPr>
          <p:nvPr>
            <p:ph type="sldNum" sz="quarter" idx="12"/>
          </p:nvPr>
        </p:nvSpPr>
        <p:spPr/>
        <p:txBody>
          <a:bodyPr/>
          <a:lstStyle/>
          <a:p>
            <a:fld id="{725C68B6-61C2-468F-89AB-4B9F7531AA68}" type="slidenum">
              <a:rPr lang="ru-RU" smtClean="0"/>
              <a:pPr/>
              <a:t>33</a:t>
            </a:fld>
            <a:endParaRPr lang="ru-R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00042"/>
            <a:ext cx="8215370" cy="1015663"/>
          </a:xfrm>
          <a:prstGeom prst="rect">
            <a:avLst/>
          </a:prstGeom>
        </p:spPr>
        <p:txBody>
          <a:bodyPr wrap="square">
            <a:spAutoFit/>
          </a:bodyPr>
          <a:lstStyle/>
          <a:p>
            <a:pPr algn="ctr" fontAlgn="base"/>
            <a:r>
              <a:rPr lang="ru-RU" sz="2000" b="1" dirty="0" smtClean="0">
                <a:latin typeface="Times New Roman" pitchFamily="18" charset="0"/>
                <a:cs typeface="Times New Roman" pitchFamily="18" charset="0"/>
              </a:rPr>
              <a:t>Рекомендуемая литература </a:t>
            </a:r>
          </a:p>
          <a:p>
            <a:pPr fontAlgn="base"/>
            <a:r>
              <a:rPr lang="ru-RU" sz="2000" dirty="0" smtClean="0">
                <a:latin typeface="Times New Roman" pitchFamily="18" charset="0"/>
                <a:cs typeface="Times New Roman" pitchFamily="18" charset="0"/>
              </a:rPr>
              <a:t>О минимальных социальных стандартах и их гарантиях</a:t>
            </a:r>
          </a:p>
          <a:p>
            <a:pPr fontAlgn="base"/>
            <a:r>
              <a:rPr lang="ru-RU" sz="2000" dirty="0" smtClean="0">
                <a:latin typeface="Times New Roman" pitchFamily="18" charset="0"/>
                <a:cs typeface="Times New Roman" pitchFamily="18" charset="0"/>
              </a:rPr>
              <a:t>Закон Республики Казахстан от 19 мая 2015 года № 314-V ЗРК.</a:t>
            </a:r>
            <a:endParaRPr lang="ru-RU" sz="20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19634D36-D6BF-409A-9F15-EC7733F87F39}"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34</a:t>
            </a:fld>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357166"/>
            <a:ext cx="8786874" cy="5940088"/>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Для  ряда  современных  отечественных  исследований  характерен подход, согласно которому «социальная безопасность» рассматривается как комплексное понятие, используемое для обозначения безопасности населения страны от целого комплекса разных угроз, причем не только социального,  но  и  экономического, экологического  характера  и  т.  д. Среди них чаще всего упоминают угрозы безработицы, нищеты, преступных посягательств, загрязнения окружающей среды, техногенных катастроф и др.   Указанный подход разделяет и ряд других отечественных исследователей,  например  бывший  министр  социальной  защиты  Э.  А. Памфилова. Она  отмечает,  что  социальная  безопасность предопределяет качество жизни человека в обществе и представляет собой комплексное понятие, включающее как совокупность гражданских прав и свобод, так и ряд аспектов, связанных с образованием, здоровьем, экологией и т. д. </a:t>
            </a:r>
          </a:p>
          <a:p>
            <a:r>
              <a:rPr lang="ru-RU" sz="2000" dirty="0" smtClean="0">
                <a:latin typeface="Times New Roman" pitchFamily="18" charset="0"/>
                <a:cs typeface="Times New Roman" pitchFamily="18" charset="0"/>
              </a:rPr>
              <a:t>        Подобный подход характерен и для некоторых международных организаций. В частности, Организация Объединенных Наций признает</a:t>
            </a:r>
          </a:p>
          <a:p>
            <a:r>
              <a:rPr lang="ru-RU" sz="2000" dirty="0" smtClean="0">
                <a:latin typeface="Times New Roman" pitchFamily="18" charset="0"/>
                <a:cs typeface="Times New Roman" pitchFamily="18" charset="0"/>
              </a:rPr>
              <a:t>два основных компонента безопасности человека – свободу от страха и</a:t>
            </a:r>
          </a:p>
          <a:p>
            <a:r>
              <a:rPr lang="ru-RU" sz="2000" dirty="0" smtClean="0">
                <a:latin typeface="Times New Roman" pitchFamily="18" charset="0"/>
                <a:cs typeface="Times New Roman" pitchFamily="18" charset="0"/>
              </a:rPr>
              <a:t>свободу от нужды или бедности. Нельзя защитить мир от войн, если</a:t>
            </a:r>
          </a:p>
          <a:p>
            <a:r>
              <a:rPr lang="ru-RU" sz="2000" dirty="0" smtClean="0">
                <a:latin typeface="Times New Roman" pitchFamily="18" charset="0"/>
                <a:cs typeface="Times New Roman" pitchFamily="18" charset="0"/>
              </a:rPr>
              <a:t>люди не будут в безопасности у себя дома, на своих рабочих местах, в</a:t>
            </a:r>
          </a:p>
          <a:p>
            <a:r>
              <a:rPr lang="ru-RU" sz="2000" dirty="0" smtClean="0">
                <a:latin typeface="Times New Roman" pitchFamily="18" charset="0"/>
                <a:cs typeface="Times New Roman" pitchFamily="18" charset="0"/>
              </a:rPr>
              <a:t>повседневной  жизни.  </a:t>
            </a:r>
            <a:endParaRPr lang="ru-RU" sz="20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75357A6F-5DF4-4418-A678-B16EEDFCFC54}"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4</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500042"/>
            <a:ext cx="8643998" cy="5632311"/>
          </a:xfrm>
          <a:prstGeom prst="rect">
            <a:avLst/>
          </a:prstGeom>
        </p:spPr>
        <p:txBody>
          <a:bodyPr wrap="square">
            <a:spAutoFit/>
          </a:bodyPr>
          <a:lstStyle/>
          <a:p>
            <a:r>
              <a:rPr lang="ru-RU" sz="2000" b="1" dirty="0" smtClean="0">
                <a:latin typeface="Times New Roman" pitchFamily="18" charset="0"/>
                <a:cs typeface="Times New Roman" pitchFamily="18" charset="0"/>
              </a:rPr>
              <a:t>      ООН  разработала  всеобъемлющую  Концепцию безопасности человека, которая состоит из восьми основных категорий:</a:t>
            </a:r>
          </a:p>
          <a:p>
            <a:r>
              <a:rPr lang="ru-RU" sz="2000" dirty="0" smtClean="0">
                <a:latin typeface="Times New Roman" pitchFamily="18" charset="0"/>
                <a:cs typeface="Times New Roman" pitchFamily="18" charset="0"/>
              </a:rPr>
              <a:t>• экономической безопасности;</a:t>
            </a:r>
          </a:p>
          <a:p>
            <a:r>
              <a:rPr lang="ru-RU" sz="2000" dirty="0" smtClean="0">
                <a:latin typeface="Times New Roman" pitchFamily="18" charset="0"/>
                <a:cs typeface="Times New Roman" pitchFamily="18" charset="0"/>
              </a:rPr>
              <a:t>• продовольственной безопасности;</a:t>
            </a:r>
          </a:p>
          <a:p>
            <a:r>
              <a:rPr lang="ru-RU" sz="2000" dirty="0" smtClean="0">
                <a:latin typeface="Times New Roman" pitchFamily="18" charset="0"/>
                <a:cs typeface="Times New Roman" pitchFamily="18" charset="0"/>
              </a:rPr>
              <a:t>• безопасности для здоровья;</a:t>
            </a:r>
          </a:p>
          <a:p>
            <a:r>
              <a:rPr lang="ru-RU" sz="2000" dirty="0" smtClean="0">
                <a:latin typeface="Times New Roman" pitchFamily="18" charset="0"/>
                <a:cs typeface="Times New Roman" pitchFamily="18" charset="0"/>
              </a:rPr>
              <a:t>• экологической безопасности;</a:t>
            </a:r>
          </a:p>
          <a:p>
            <a:r>
              <a:rPr lang="ru-RU" sz="2000" dirty="0" smtClean="0">
                <a:latin typeface="Times New Roman" pitchFamily="18" charset="0"/>
                <a:cs typeface="Times New Roman" pitchFamily="18" charset="0"/>
              </a:rPr>
              <a:t>• личной безопасности;</a:t>
            </a:r>
          </a:p>
          <a:p>
            <a:r>
              <a:rPr lang="ru-RU" sz="2000" dirty="0" smtClean="0">
                <a:latin typeface="Times New Roman" pitchFamily="18" charset="0"/>
                <a:cs typeface="Times New Roman" pitchFamily="18" charset="0"/>
              </a:rPr>
              <a:t>• социальной безопасности;</a:t>
            </a:r>
          </a:p>
          <a:p>
            <a:r>
              <a:rPr lang="ru-RU" sz="2000" dirty="0" smtClean="0">
                <a:latin typeface="Times New Roman" pitchFamily="18" charset="0"/>
                <a:cs typeface="Times New Roman" pitchFamily="18" charset="0"/>
              </a:rPr>
              <a:t>• общественной безопасности;</a:t>
            </a:r>
          </a:p>
          <a:p>
            <a:r>
              <a:rPr lang="ru-RU" sz="2000" dirty="0" smtClean="0">
                <a:latin typeface="Times New Roman" pitchFamily="18" charset="0"/>
                <a:cs typeface="Times New Roman" pitchFamily="18" charset="0"/>
              </a:rPr>
              <a:t>• политической безопасности.</a:t>
            </a:r>
          </a:p>
          <a:p>
            <a:r>
              <a:rPr lang="ru-RU" sz="2000" dirty="0" smtClean="0">
                <a:latin typeface="Times New Roman" pitchFamily="18" charset="0"/>
                <a:cs typeface="Times New Roman" pitchFamily="18" charset="0"/>
              </a:rPr>
              <a:t>       В реальной жизни все эти категории тесно взаимосвязаны. Борьба с нищетой, преступностью, защита рабочих мест, доходов, безопасность здоровья, окружающей  среды  – все  это  включает  в  себя  понятие социальной безопасности. Анализ данного подхода показывает, что его характерной особенностью  является  утрата  понятием  «социальная  безопасность»  четко очерченных рамок, поскольку интересы населения и государства, угрозы для населения постоянно меняются, отражая позитивные или негативные последствия реформ в экономике и обществе в целом.</a:t>
            </a:r>
            <a:endParaRPr lang="ru-RU" sz="20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9804E506-09C9-4134-A6AD-640847085E77}"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571481"/>
            <a:ext cx="8786874" cy="5632311"/>
          </a:xfrm>
          <a:prstGeom prst="rect">
            <a:avLst/>
          </a:prstGeom>
        </p:spPr>
        <p:txBody>
          <a:bodyPr wrap="square">
            <a:spAutoFit/>
          </a:bodyPr>
          <a:lstStyle/>
          <a:p>
            <a:r>
              <a:rPr lang="ru-RU" sz="2000" dirty="0" smtClean="0">
                <a:latin typeface="Times New Roman" pitchFamily="18" charset="0"/>
                <a:cs typeface="Times New Roman" pitchFamily="18" charset="0"/>
              </a:rPr>
              <a:t>    Таким образом, можно дать следующее определение социальной безопасности — это состояние и характеристика меры достижения оптимального уровня безопасности (в каждый текущий момент и на будущее) функционирования, воспроизводства и развития социальной системы, которое обеспечивается совокупностью, .осуществляемых государством и обществом, политических, правовых, экономических, идеологических, организационных и социально-психологических мер, позволяющих сохранять существующие в обществе конституционный строй, социальную стабильность, не допуская их ослабления и тем более подрыва. отсутствие опасностей и/или угроз для существования или функционирования социальной системы; устойчивость к опасностям с достаточным запасом прочности; силу, умение и средства для уклонения, устранения или преодоления опасности. Социальная безопасность должна быть ориентирована на обеспечение соответствующих целей и направленности развития общества, способов удовлетворения потребностей личности и зашиты её интересов на основе принципов гуманизма и гармонии во взаимоотношениях всех элементов социальной структуры, предотвращения деструктивных явлений и процессов.</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409A071A-22E5-49EB-93D8-4326C0C181DF}"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1028343"/>
            <a:ext cx="8143932" cy="3477875"/>
          </a:xfrm>
          <a:prstGeom prst="rect">
            <a:avLst/>
          </a:prstGeom>
        </p:spPr>
        <p:txBody>
          <a:bodyPr wrap="square">
            <a:spAutoFit/>
          </a:bodyPr>
          <a:lstStyle/>
          <a:p>
            <a:r>
              <a:rPr lang="ru-RU" sz="2000" dirty="0" smtClean="0">
                <a:latin typeface="Times New Roman" pitchFamily="18" charset="0"/>
                <a:cs typeface="Times New Roman" pitchFamily="18" charset="0"/>
              </a:rPr>
              <a:t>      Субъекты социальной безопасности — это граждане страны, государство в лице законодательной, исполнительной, судебной властей, органы местного самоуправления, партии и другие общественные организации и движения.</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Объекты социальной безопасности — государство и общество, система их институтов, проводимая ими социальная политика, узаконенные в обществе формы собственности и сложившаяся на их основе социальная структура — слои, группы, социальные общности и отношения между ними, личность, включая гражданскую сферу жизнедеятельности отдельного человека, права и свободу личности, её здоровье и жизнь, социальные интересы.</a:t>
            </a:r>
            <a:endParaRPr lang="ru-RU" sz="20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A8799202-64D3-4A0D-AA7D-46DA2D523657}"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7</a:t>
            </a:fld>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2"/>
            <a:ext cx="8643998" cy="6698517"/>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В широком смысле понятие «социальная безопасность», отождествляемое с понятием «национальная безопасность», может определяться как сложная система внешних и внутренних связей личности, общества и государства, состояние которых определяет:</a:t>
            </a:r>
          </a:p>
          <a:p>
            <a:r>
              <a:rPr lang="ru-RU" sz="2000" dirty="0" smtClean="0">
                <a:latin typeface="Times New Roman" pitchFamily="18" charset="0"/>
                <a:cs typeface="Times New Roman" pitchFamily="18" charset="0"/>
              </a:rPr>
              <a:t>• социальную независимость государства; </a:t>
            </a:r>
          </a:p>
          <a:p>
            <a:r>
              <a:rPr lang="ru-RU" sz="2000" dirty="0" smtClean="0">
                <a:latin typeface="Times New Roman" pitchFamily="18" charset="0"/>
                <a:cs typeface="Times New Roman" pitchFamily="18" charset="0"/>
              </a:rPr>
              <a:t>• стабильность и устойчивость системы социальной защиты населения;</a:t>
            </a:r>
          </a:p>
          <a:p>
            <a:r>
              <a:rPr lang="ru-RU" sz="2000" dirty="0" smtClean="0">
                <a:latin typeface="Times New Roman" pitchFamily="18" charset="0"/>
                <a:cs typeface="Times New Roman" pitchFamily="18" charset="0"/>
              </a:rPr>
              <a:t>• способность системы социальной защиты к системному </a:t>
            </a:r>
          </a:p>
          <a:p>
            <a:r>
              <a:rPr lang="ru-RU" sz="2000" dirty="0" smtClean="0">
                <a:latin typeface="Times New Roman" pitchFamily="18" charset="0"/>
                <a:cs typeface="Times New Roman" pitchFamily="18" charset="0"/>
              </a:rPr>
              <a:t>саморегулированию, развитию и совершенствованию;</a:t>
            </a:r>
          </a:p>
          <a:p>
            <a:r>
              <a:rPr lang="ru-RU" sz="2000" dirty="0" smtClean="0">
                <a:latin typeface="Times New Roman" pitchFamily="18" charset="0"/>
                <a:cs typeface="Times New Roman" pitchFamily="18" charset="0"/>
              </a:rPr>
              <a:t>• уровень и качество жизни;</a:t>
            </a:r>
          </a:p>
          <a:p>
            <a:r>
              <a:rPr lang="ru-RU" sz="2000" dirty="0" smtClean="0">
                <a:latin typeface="Times New Roman" pitchFamily="18" charset="0"/>
                <a:cs typeface="Times New Roman" pitchFamily="18" charset="0"/>
              </a:rPr>
              <a:t>• уровень безработицы;</a:t>
            </a:r>
          </a:p>
          <a:p>
            <a:r>
              <a:rPr lang="ru-RU" sz="2000" dirty="0" smtClean="0">
                <a:latin typeface="Times New Roman" pitchFamily="18" charset="0"/>
                <a:cs typeface="Times New Roman" pitchFamily="18" charset="0"/>
              </a:rPr>
              <a:t>• стабильность заработной минимальной платы и ее соответствие</a:t>
            </a:r>
          </a:p>
          <a:p>
            <a:r>
              <a:rPr lang="ru-RU" sz="2000" dirty="0" smtClean="0">
                <a:latin typeface="Times New Roman" pitchFamily="18" charset="0"/>
                <a:cs typeface="Times New Roman" pitchFamily="18" charset="0"/>
              </a:rPr>
              <a:t>прожиточному социальному минимуму;</a:t>
            </a:r>
          </a:p>
          <a:p>
            <a:r>
              <a:rPr lang="ru-RU" sz="2000" dirty="0" smtClean="0">
                <a:latin typeface="Times New Roman" pitchFamily="18" charset="0"/>
                <a:cs typeface="Times New Roman" pitchFamily="18" charset="0"/>
              </a:rPr>
              <a:t>• безопасность труда;</a:t>
            </a:r>
          </a:p>
          <a:p>
            <a:r>
              <a:rPr lang="ru-RU" sz="2000" dirty="0" smtClean="0">
                <a:latin typeface="Times New Roman" pitchFamily="18" charset="0"/>
                <a:cs typeface="Times New Roman" pitchFamily="18" charset="0"/>
              </a:rPr>
              <a:t>• социальное партнерство;</a:t>
            </a:r>
          </a:p>
          <a:p>
            <a:r>
              <a:rPr lang="ru-RU" sz="2000" dirty="0" smtClean="0">
                <a:latin typeface="Times New Roman" pitchFamily="18" charset="0"/>
                <a:cs typeface="Times New Roman" pitchFamily="18" charset="0"/>
              </a:rPr>
              <a:t>• уровень социального обеспечения и социального страхования;</a:t>
            </a:r>
          </a:p>
          <a:p>
            <a:r>
              <a:rPr lang="ru-RU" sz="2000" dirty="0" smtClean="0">
                <a:latin typeface="Times New Roman" pitchFamily="18" charset="0"/>
                <a:cs typeface="Times New Roman" pitchFamily="18" charset="0"/>
              </a:rPr>
              <a:t>• степень развития социальной сферы и т. д.</a:t>
            </a:r>
          </a:p>
          <a:p>
            <a:r>
              <a:rPr lang="ru-RU" sz="2000" dirty="0" smtClean="0">
                <a:latin typeface="Times New Roman" pitchFamily="18" charset="0"/>
                <a:cs typeface="Times New Roman" pitchFamily="18" charset="0"/>
              </a:rPr>
              <a:t>         Кроме того, термин «социальная безопасность» может пониматься</a:t>
            </a:r>
          </a:p>
          <a:p>
            <a:r>
              <a:rPr lang="ru-RU" sz="2000" dirty="0" smtClean="0">
                <a:latin typeface="Times New Roman" pitchFamily="18" charset="0"/>
                <a:cs typeface="Times New Roman" pitchFamily="18" charset="0"/>
              </a:rPr>
              <a:t>как состояние безопасности личности, общества и государства от целого</a:t>
            </a:r>
          </a:p>
          <a:p>
            <a:r>
              <a:rPr lang="ru-RU" sz="2000" dirty="0" smtClean="0">
                <a:latin typeface="Times New Roman" pitchFamily="18" charset="0"/>
                <a:cs typeface="Times New Roman" pitchFamily="18" charset="0"/>
              </a:rPr>
              <a:t>комплекса разных угроз социального, экономического, экологического</a:t>
            </a:r>
          </a:p>
          <a:p>
            <a:r>
              <a:rPr lang="ru-RU" sz="2000" dirty="0" smtClean="0">
                <a:latin typeface="Times New Roman" pitchFamily="18" charset="0"/>
                <a:cs typeface="Times New Roman" pitchFamily="18" charset="0"/>
              </a:rPr>
              <a:t>и иного характера – безработицы, нищеты, преступных посягательств,</a:t>
            </a:r>
          </a:p>
          <a:p>
            <a:r>
              <a:rPr lang="ru-RU" sz="2000" dirty="0" smtClean="0">
                <a:latin typeface="Times New Roman" pitchFamily="18" charset="0"/>
                <a:cs typeface="Times New Roman" pitchFamily="18" charset="0"/>
              </a:rPr>
              <a:t>загрязнения окружающей среды, техногенных катастроф и т. д.</a:t>
            </a:r>
            <a:endParaRPr lang="ru-RU" sz="20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FD79978A-2BDD-4155-B81D-4882E0D0DF22}"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8</a:t>
            </a:fld>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428604"/>
            <a:ext cx="8143932" cy="6154402"/>
          </a:xfrm>
          <a:prstGeom prst="rect">
            <a:avLst/>
          </a:prstGeom>
        </p:spPr>
        <p:txBody>
          <a:bodyPr wrap="square">
            <a:spAutoFit/>
          </a:bodyPr>
          <a:lstStyle/>
          <a:p>
            <a:r>
              <a:rPr lang="ru-RU" sz="2000" dirty="0" smtClean="0">
                <a:latin typeface="Times New Roman" pitchFamily="18" charset="0"/>
                <a:cs typeface="Times New Roman" pitchFamily="18" charset="0"/>
              </a:rPr>
              <a:t>    Основные характеристики состояния национальной безопасности, которые предназначаются для оценки состояния национальной безопасности и включают:</a:t>
            </a:r>
          </a:p>
          <a:p>
            <a:pPr>
              <a:buFont typeface="Arial"/>
              <a:buChar char="•"/>
            </a:pPr>
            <a:r>
              <a:rPr lang="ru-RU" sz="2000" dirty="0" smtClean="0">
                <a:latin typeface="Times New Roman" pitchFamily="18" charset="0"/>
                <a:cs typeface="Times New Roman" pitchFamily="18" charset="0"/>
              </a:rPr>
              <a:t>- уровень безработицы (доля от экономически активного населения);</a:t>
            </a:r>
          </a:p>
          <a:p>
            <a:pPr>
              <a:buFont typeface="Arial"/>
              <a:buChar char="•"/>
            </a:pP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децильный</a:t>
            </a:r>
            <a:r>
              <a:rPr lang="ru-RU" sz="2000" dirty="0" smtClean="0">
                <a:latin typeface="Times New Roman" pitchFamily="18" charset="0"/>
                <a:cs typeface="Times New Roman" pitchFamily="18" charset="0"/>
              </a:rPr>
              <a:t> коэффициент (соотношение доходов 10% наиболее и 10% наименее обеспеченного населения);</a:t>
            </a:r>
          </a:p>
          <a:p>
            <a:pPr>
              <a:buFont typeface="Arial"/>
              <a:buChar char="•"/>
            </a:pPr>
            <a:r>
              <a:rPr lang="ru-RU" sz="2000" dirty="0" smtClean="0">
                <a:latin typeface="Times New Roman" pitchFamily="18" charset="0"/>
                <a:cs typeface="Times New Roman" pitchFamily="18" charset="0"/>
              </a:rPr>
              <a:t>- уровень роста потребительских цен;</a:t>
            </a:r>
          </a:p>
          <a:p>
            <a:pPr>
              <a:buFont typeface="Arial"/>
              <a:buChar char="•"/>
            </a:pPr>
            <a:r>
              <a:rPr lang="ru-RU" sz="2000" dirty="0" smtClean="0">
                <a:latin typeface="Times New Roman" pitchFamily="18" charset="0"/>
                <a:cs typeface="Times New Roman" pitchFamily="18" charset="0"/>
              </a:rPr>
              <a:t>- уровень государственного внешнего и внутреннего долга в процентном отношении от валового внутреннего продукта;</a:t>
            </a:r>
          </a:p>
          <a:p>
            <a:pPr>
              <a:buFont typeface="Arial"/>
              <a:buChar char="•"/>
            </a:pPr>
            <a:r>
              <a:rPr lang="ru-RU" sz="2000" dirty="0" smtClean="0">
                <a:latin typeface="Times New Roman" pitchFamily="18" charset="0"/>
                <a:cs typeface="Times New Roman" pitchFamily="18" charset="0"/>
              </a:rPr>
              <a:t>- уровень обеспеченности ресурсами здравоохранения, культуры, образования и науки в процентном отношении от валового внутреннего продукта;</a:t>
            </a:r>
          </a:p>
          <a:p>
            <a:pPr>
              <a:buFont typeface="Arial"/>
              <a:buChar char="•"/>
            </a:pPr>
            <a:r>
              <a:rPr lang="ru-RU" sz="2000" dirty="0" smtClean="0">
                <a:latin typeface="Times New Roman" pitchFamily="18" charset="0"/>
                <a:cs typeface="Times New Roman" pitchFamily="18" charset="0"/>
              </a:rPr>
              <a:t>- уровень ежегодного обновления вооружения, военной и специальной техники;</a:t>
            </a:r>
          </a:p>
          <a:p>
            <a:pPr>
              <a:buFont typeface="Arial"/>
              <a:buChar char="•"/>
            </a:pPr>
            <a:r>
              <a:rPr lang="ru-RU" sz="2000" dirty="0" smtClean="0">
                <a:latin typeface="Times New Roman" pitchFamily="18" charset="0"/>
                <a:cs typeface="Times New Roman" pitchFamily="18" charset="0"/>
              </a:rPr>
              <a:t>- уровень обеспеченности военными и инженерно-техническими кадрами.</a:t>
            </a:r>
          </a:p>
          <a:p>
            <a:r>
              <a:rPr lang="ru-RU" sz="2000" dirty="0" smtClean="0">
                <a:latin typeface="Times New Roman" pitchFamily="18" charset="0"/>
                <a:cs typeface="Times New Roman" pitchFamily="18" charset="0"/>
              </a:rPr>
              <a:t>      Перечень основных характеристик состояния национальной безопасности может уточняться по результатам мониторинга состояния национальной безопасности.</a:t>
            </a:r>
            <a:endParaRPr lang="ru-RU" sz="2000" dirty="0">
              <a:latin typeface="Times New Roman" pitchFamily="18" charset="0"/>
              <a:cs typeface="Times New Roman" pitchFamily="18" charset="0"/>
            </a:endParaRPr>
          </a:p>
        </p:txBody>
      </p:sp>
      <p:sp>
        <p:nvSpPr>
          <p:cNvPr id="3" name="Дата 2"/>
          <p:cNvSpPr>
            <a:spLocks noGrp="1"/>
          </p:cNvSpPr>
          <p:nvPr>
            <p:ph type="dt" sz="half" idx="10"/>
          </p:nvPr>
        </p:nvSpPr>
        <p:spPr/>
        <p:txBody>
          <a:bodyPr/>
          <a:lstStyle/>
          <a:p>
            <a:fld id="{799D91CC-2CC7-46CD-8182-263D8B7C8EF3}" type="datetime1">
              <a:rPr lang="ru-RU" smtClean="0"/>
              <a:pPr/>
              <a:t>01.04.2020</a:t>
            </a:fld>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9</a:t>
            </a:fld>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3170</Words>
  <PresentationFormat>Экран (4:3)</PresentationFormat>
  <Paragraphs>324</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12 Дәріс. Мемлекеттің әлеуметтік қауіпсіздігін қамтамасыз етудің мемлекеттік жүйесі</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Дәріс. Мемлекеттің әлеуметтік қауіпсіздігін қамтамасыз етудің мемлекеттік жүйесі</dc:title>
  <dc:creator>Lenovo</dc:creator>
  <cp:lastModifiedBy>Lenovo</cp:lastModifiedBy>
  <cp:revision>87</cp:revision>
  <dcterms:created xsi:type="dcterms:W3CDTF">2020-03-29T07:53:25Z</dcterms:created>
  <dcterms:modified xsi:type="dcterms:W3CDTF">2020-04-01T04:51:29Z</dcterms:modified>
</cp:coreProperties>
</file>